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-900000">
            <a:off x="7572375" y="357187"/>
            <a:ext cx="857250" cy="124479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100"/>
              </a:lnSpc>
              <a:buNone/>
            </a:pPr>
            <a:r>
              <a:rPr lang="en-US" sz="6218" b="1" dirty="0">
                <a:solidFill>
                  <a:srgbClr val="ECF0F1">
                    <a:alpha val="15000"/>
                  </a:srgbClr>
                </a:solidFill>
              </a:rPr>
              <a:t>∑</a:t>
            </a:r>
            <a:endParaRPr lang="en-US" sz="6218" dirty="0"/>
          </a:p>
        </p:txBody>
      </p:sp>
      <p:sp>
        <p:nvSpPr>
          <p:cNvPr id="4" name="Text 1"/>
          <p:cNvSpPr/>
          <p:nvPr/>
        </p:nvSpPr>
        <p:spPr>
          <a:xfrm rot="1200000">
            <a:off x="428625" y="3534370"/>
            <a:ext cx="714375" cy="10376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6800"/>
              </a:lnSpc>
              <a:buNone/>
            </a:pPr>
            <a:r>
              <a:rPr lang="en-US" sz="5182" b="1" dirty="0">
                <a:solidFill>
                  <a:srgbClr val="ECF0F1">
                    <a:alpha val="15000"/>
                  </a:srgbClr>
                </a:solidFill>
              </a:rPr>
              <a:t>∈</a:t>
            </a:r>
            <a:endParaRPr lang="en-US" sz="5182" dirty="0"/>
          </a:p>
        </p:txBody>
      </p:sp>
      <p:sp>
        <p:nvSpPr>
          <p:cNvPr id="5" name="Text 2"/>
          <p:cNvSpPr/>
          <p:nvPr/>
        </p:nvSpPr>
        <p:spPr>
          <a:xfrm rot="-1500000">
            <a:off x="285750" y="1428750"/>
            <a:ext cx="165171" cy="7786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145" b="1" dirty="0">
                <a:solidFill>
                  <a:srgbClr val="ECF0F1">
                    <a:alpha val="15000"/>
                  </a:srgbClr>
                </a:solidFill>
              </a:rPr>
              <a:t>·</a:t>
            </a:r>
            <a:endParaRPr lang="en-US" sz="4145" dirty="0"/>
          </a:p>
        </p:txBody>
      </p:sp>
      <p:sp>
        <p:nvSpPr>
          <p:cNvPr id="6" name="Text 3"/>
          <p:cNvSpPr/>
          <p:nvPr/>
        </p:nvSpPr>
        <p:spPr>
          <a:xfrm>
            <a:off x="714375" y="714375"/>
            <a:ext cx="162883" cy="5840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74" dirty="0">
                <a:solidFill>
                  <a:srgbClr val="E74C3C">
                    <a:alpha val="15000"/>
                  </a:srgbClr>
                </a:solidFill>
              </a:rPr>
              <a:t>{</a:t>
            </a:r>
            <a:endParaRPr lang="en-US" sz="3274" dirty="0"/>
          </a:p>
        </p:txBody>
      </p:sp>
      <p:sp>
        <p:nvSpPr>
          <p:cNvPr id="7" name="Text 4"/>
          <p:cNvSpPr/>
          <p:nvPr/>
        </p:nvSpPr>
        <p:spPr>
          <a:xfrm>
            <a:off x="7909554" y="3702248"/>
            <a:ext cx="162883" cy="5840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4100"/>
              </a:lnSpc>
              <a:buNone/>
            </a:pPr>
            <a:r>
              <a:rPr lang="en-US" sz="3274" dirty="0">
                <a:solidFill>
                  <a:srgbClr val="E74C3C">
                    <a:alpha val="15000"/>
                  </a:srgbClr>
                </a:solidFill>
              </a:rPr>
              <a:t>}</a:t>
            </a:r>
            <a:endParaRPr lang="en-US" sz="3274" dirty="0"/>
          </a:p>
        </p:txBody>
      </p:sp>
      <p:sp>
        <p:nvSpPr>
          <p:cNvPr id="8" name="Text 5"/>
          <p:cNvSpPr/>
          <p:nvPr/>
        </p:nvSpPr>
        <p:spPr>
          <a:xfrm>
            <a:off x="1357313" y="1263941"/>
            <a:ext cx="6429375" cy="16458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3294" b="1" spc="-1" kern="0" dirty="0">
                <a:solidFill>
                  <a:srgbClr val="ECF0F1"/>
                </a:solidFill>
              </a:rPr>
              <a:t>Введение в алгебраические структуры</a:t>
            </a:r>
            <a:endParaRPr lang="en-US" sz="3294" dirty="0"/>
          </a:p>
        </p:txBody>
      </p:sp>
      <p:sp>
        <p:nvSpPr>
          <p:cNvPr id="9" name="Text 6"/>
          <p:cNvSpPr/>
          <p:nvPr/>
        </p:nvSpPr>
        <p:spPr>
          <a:xfrm>
            <a:off x="1357313" y="3052669"/>
            <a:ext cx="6429375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F39C12"/>
                </a:solidFill>
              </a:rPr>
              <a:t>Группы</a:t>
            </a:r>
            <a:endParaRPr lang="en-US" sz="1602" dirty="0"/>
          </a:p>
        </p:txBody>
      </p:sp>
      <p:sp>
        <p:nvSpPr>
          <p:cNvPr id="10" name="Text 7"/>
          <p:cNvSpPr/>
          <p:nvPr/>
        </p:nvSpPr>
        <p:spPr>
          <a:xfrm>
            <a:off x="1357313" y="3650959"/>
            <a:ext cx="642937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050" dirty="0">
                <a:solidFill>
                  <a:srgbClr val="BDC3C7"/>
                </a:solidFill>
              </a:rPr>
              <a:t>Основы современной алгебры</a:t>
            </a:r>
            <a:endParaRPr lang="en-US" sz="10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-1200000">
            <a:off x="285750" y="357188"/>
            <a:ext cx="785813" cy="11412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400"/>
              </a:lnSpc>
              <a:buNone/>
            </a:pPr>
            <a:r>
              <a:rPr lang="en-US" sz="6064" dirty="0">
                <a:solidFill>
                  <a:srgbClr val="E74C3C">
                    <a:alpha val="10000"/>
                  </a:srgbClr>
                </a:solidFill>
              </a:rPr>
              <a:t>∑</a:t>
            </a:r>
            <a:endParaRPr lang="en-US" sz="6064" dirty="0"/>
          </a:p>
        </p:txBody>
      </p:sp>
      <p:sp>
        <p:nvSpPr>
          <p:cNvPr id="4" name="Text 1"/>
          <p:cNvSpPr/>
          <p:nvPr/>
        </p:nvSpPr>
        <p:spPr>
          <a:xfrm rot="1320000">
            <a:off x="8001001" y="3605808"/>
            <a:ext cx="714374" cy="10376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6800"/>
              </a:lnSpc>
              <a:buNone/>
            </a:pPr>
            <a:r>
              <a:rPr lang="en-US" sz="5513" dirty="0">
                <a:solidFill>
                  <a:srgbClr val="E74C3C">
                    <a:alpha val="10000"/>
                  </a:srgbClr>
                </a:solidFill>
              </a:rPr>
              <a:t>⊕</a:t>
            </a:r>
            <a:endParaRPr lang="en-US" sz="5513" dirty="0"/>
          </a:p>
        </p:txBody>
      </p:sp>
      <p:sp>
        <p:nvSpPr>
          <p:cNvPr id="5" name="Text 2"/>
          <p:cNvSpPr/>
          <p:nvPr/>
        </p:nvSpPr>
        <p:spPr>
          <a:xfrm>
            <a:off x="571500" y="357188"/>
            <a:ext cx="800100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ECF0F1"/>
                </a:solidFill>
              </a:rPr>
              <a:t>Где используются группы?</a:t>
            </a:r>
            <a:endParaRPr lang="en-US" sz="1602" dirty="0"/>
          </a:p>
        </p:txBody>
      </p:sp>
      <p:sp>
        <p:nvSpPr>
          <p:cNvPr id="6" name="Text 3"/>
          <p:cNvSpPr/>
          <p:nvPr/>
        </p:nvSpPr>
        <p:spPr>
          <a:xfrm>
            <a:off x="571500" y="919758"/>
            <a:ext cx="800100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000"/>
              </a:lnSpc>
              <a:buNone/>
            </a:pPr>
            <a:r>
              <a:rPr lang="en-US" sz="780" i="1" dirty="0">
                <a:solidFill>
                  <a:srgbClr val="BDC3C7"/>
                </a:solidFill>
              </a:rPr>
              <a:t>Группы — это математический язык для описания </a:t>
            </a:r>
            <a:pPr algn="ctr" indent="0" marL="0">
              <a:lnSpc>
                <a:spcPts val="1000"/>
              </a:lnSpc>
              <a:buNone/>
            </a:pPr>
            <a:r>
              <a:rPr lang="en-US" sz="734" b="1" i="1" dirty="0">
                <a:solidFill>
                  <a:srgbClr val="F39C12"/>
                </a:solidFill>
              </a:rPr>
              <a:t>симметрии</a:t>
            </a:r>
            <a:pPr algn="ctr" indent="0" marL="0">
              <a:lnSpc>
                <a:spcPts val="1000"/>
              </a:lnSpc>
              <a:buNone/>
            </a:pPr>
            <a:r>
              <a:rPr lang="en-US" sz="780" i="1" dirty="0">
                <a:solidFill>
                  <a:srgbClr val="BDC3C7"/>
                </a:solidFill>
              </a:rPr>
              <a:t>.</a:t>
            </a:r>
            <a:endParaRPr lang="en-US" sz="780" dirty="0"/>
          </a:p>
        </p:txBody>
      </p:sp>
      <p:sp>
        <p:nvSpPr>
          <p:cNvPr id="7" name="Shape 4"/>
          <p:cNvSpPr/>
          <p:nvPr/>
        </p:nvSpPr>
        <p:spPr>
          <a:xfrm>
            <a:off x="571500" y="1387673"/>
            <a:ext cx="2547919" cy="2110978"/>
          </a:xfrm>
          <a:prstGeom prst="rect">
            <a:avLst/>
          </a:prstGeom>
          <a:solidFill>
            <a:srgbClr val="2C3E50">
              <a:alpha val="30000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571500" y="1387673"/>
            <a:ext cx="35719" cy="2110978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9" name="Text 6"/>
          <p:cNvSpPr/>
          <p:nvPr/>
        </p:nvSpPr>
        <p:spPr>
          <a:xfrm>
            <a:off x="714375" y="1544836"/>
            <a:ext cx="226216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34" b="1" spc="1" kern="0" dirty="0">
                <a:solidFill>
                  <a:srgbClr val="E74C3C"/>
                </a:solidFill>
              </a:rPr>
              <a:t>Физика</a:t>
            </a:r>
            <a:endParaRPr lang="en-US" sz="734" dirty="0"/>
          </a:p>
        </p:txBody>
      </p:sp>
      <p:sp>
        <p:nvSpPr>
          <p:cNvPr id="10" name="Text 7"/>
          <p:cNvSpPr/>
          <p:nvPr/>
        </p:nvSpPr>
        <p:spPr>
          <a:xfrm>
            <a:off x="714375" y="1798439"/>
            <a:ext cx="4286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74C3C"/>
                </a:solidFill>
              </a:rPr>
              <a:t>▸</a:t>
            </a:r>
            <a:endParaRPr lang="en-US" sz="621" dirty="0"/>
          </a:p>
        </p:txBody>
      </p:sp>
      <p:sp>
        <p:nvSpPr>
          <p:cNvPr id="11" name="Text 8"/>
          <p:cNvSpPr/>
          <p:nvPr/>
        </p:nvSpPr>
        <p:spPr>
          <a:xfrm>
            <a:off x="857250" y="1805583"/>
            <a:ext cx="154070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Симметрия в кристаллографии</a:t>
            </a:r>
            <a:endParaRPr lang="en-US" sz="727" dirty="0"/>
          </a:p>
        </p:txBody>
      </p:sp>
      <p:sp>
        <p:nvSpPr>
          <p:cNvPr id="12" name="Text 9"/>
          <p:cNvSpPr/>
          <p:nvPr/>
        </p:nvSpPr>
        <p:spPr>
          <a:xfrm>
            <a:off x="857250" y="1977033"/>
            <a:ext cx="2119294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i="1" dirty="0">
                <a:solidFill>
                  <a:srgbClr val="95A5A6"/>
                </a:solidFill>
              </a:rPr>
              <a:t>Кристаллические решетки описываются группами симметрии</a:t>
            </a:r>
            <a:endParaRPr lang="en-US" sz="674" dirty="0"/>
          </a:p>
        </p:txBody>
      </p:sp>
      <p:sp>
        <p:nvSpPr>
          <p:cNvPr id="13" name="Text 10"/>
          <p:cNvSpPr/>
          <p:nvPr/>
        </p:nvSpPr>
        <p:spPr>
          <a:xfrm>
            <a:off x="714375" y="2341364"/>
            <a:ext cx="4286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74C3C"/>
                </a:solidFill>
              </a:rPr>
              <a:t>▸</a:t>
            </a:r>
            <a:endParaRPr lang="en-US" sz="621" dirty="0"/>
          </a:p>
        </p:txBody>
      </p:sp>
      <p:sp>
        <p:nvSpPr>
          <p:cNvPr id="14" name="Text 11"/>
          <p:cNvSpPr/>
          <p:nvPr/>
        </p:nvSpPr>
        <p:spPr>
          <a:xfrm>
            <a:off x="857250" y="2348508"/>
            <a:ext cx="101904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Квантовая механика</a:t>
            </a:r>
            <a:endParaRPr lang="en-US" sz="727" dirty="0"/>
          </a:p>
        </p:txBody>
      </p:sp>
      <p:sp>
        <p:nvSpPr>
          <p:cNvPr id="15" name="Text 12"/>
          <p:cNvSpPr/>
          <p:nvPr/>
        </p:nvSpPr>
        <p:spPr>
          <a:xfrm>
            <a:off x="857250" y="2519958"/>
            <a:ext cx="2119294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i="1" dirty="0">
                <a:solidFill>
                  <a:srgbClr val="95A5A6"/>
                </a:solidFill>
              </a:rPr>
              <a:t>Группы Ли описывают симметрии элементарных частиц</a:t>
            </a:r>
            <a:endParaRPr lang="en-US" sz="674" dirty="0"/>
          </a:p>
        </p:txBody>
      </p:sp>
      <p:sp>
        <p:nvSpPr>
          <p:cNvPr id="16" name="Text 13"/>
          <p:cNvSpPr/>
          <p:nvPr/>
        </p:nvSpPr>
        <p:spPr>
          <a:xfrm>
            <a:off x="714375" y="2884289"/>
            <a:ext cx="4286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E74C3C"/>
                </a:solidFill>
              </a:rPr>
              <a:t>▸</a:t>
            </a:r>
            <a:endParaRPr lang="en-US" sz="621" dirty="0"/>
          </a:p>
        </p:txBody>
      </p:sp>
      <p:sp>
        <p:nvSpPr>
          <p:cNvPr id="17" name="Text 14"/>
          <p:cNvSpPr/>
          <p:nvPr/>
        </p:nvSpPr>
        <p:spPr>
          <a:xfrm>
            <a:off x="857250" y="2891433"/>
            <a:ext cx="122127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Теория относительности</a:t>
            </a:r>
            <a:endParaRPr lang="en-US" sz="727" dirty="0"/>
          </a:p>
        </p:txBody>
      </p:sp>
      <p:sp>
        <p:nvSpPr>
          <p:cNvPr id="18" name="Text 15"/>
          <p:cNvSpPr/>
          <p:nvPr/>
        </p:nvSpPr>
        <p:spPr>
          <a:xfrm>
            <a:off x="857250" y="3062883"/>
            <a:ext cx="2119294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i="1" dirty="0">
                <a:solidFill>
                  <a:srgbClr val="95A5A6"/>
                </a:solidFill>
              </a:rPr>
              <a:t>Группа Лоренца описывает преобразования координат</a:t>
            </a:r>
            <a:endParaRPr lang="en-US" sz="674" dirty="0"/>
          </a:p>
        </p:txBody>
      </p:sp>
      <p:sp>
        <p:nvSpPr>
          <p:cNvPr id="19" name="Shape 16"/>
          <p:cNvSpPr/>
          <p:nvPr/>
        </p:nvSpPr>
        <p:spPr>
          <a:xfrm>
            <a:off x="3298013" y="1387673"/>
            <a:ext cx="2547947" cy="2110978"/>
          </a:xfrm>
          <a:prstGeom prst="rect">
            <a:avLst/>
          </a:prstGeom>
          <a:solidFill>
            <a:srgbClr val="2C3E50">
              <a:alpha val="30000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3298013" y="1387673"/>
            <a:ext cx="35719" cy="2110978"/>
          </a:xfrm>
          <a:prstGeom prst="rect">
            <a:avLst/>
          </a:prstGeom>
          <a:solidFill>
            <a:srgbClr val="F39C12"/>
          </a:solidFill>
          <a:ln/>
        </p:spPr>
      </p:sp>
      <p:sp>
        <p:nvSpPr>
          <p:cNvPr id="21" name="Text 18"/>
          <p:cNvSpPr/>
          <p:nvPr/>
        </p:nvSpPr>
        <p:spPr>
          <a:xfrm>
            <a:off x="3440888" y="1544836"/>
            <a:ext cx="2262197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34" b="1" spc="1" kern="0" dirty="0">
                <a:solidFill>
                  <a:srgbClr val="F39C12"/>
                </a:solidFill>
              </a:rPr>
              <a:t>Информатика</a:t>
            </a:r>
            <a:endParaRPr lang="en-US" sz="734" dirty="0"/>
          </a:p>
        </p:txBody>
      </p:sp>
      <p:sp>
        <p:nvSpPr>
          <p:cNvPr id="22" name="Text 19"/>
          <p:cNvSpPr/>
          <p:nvPr/>
        </p:nvSpPr>
        <p:spPr>
          <a:xfrm>
            <a:off x="3440888" y="1798439"/>
            <a:ext cx="4286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39C12"/>
                </a:solidFill>
              </a:rPr>
              <a:t>▸</a:t>
            </a:r>
            <a:endParaRPr lang="en-US" sz="621" dirty="0"/>
          </a:p>
        </p:txBody>
      </p:sp>
      <p:sp>
        <p:nvSpPr>
          <p:cNvPr id="23" name="Text 20"/>
          <p:cNvSpPr/>
          <p:nvPr/>
        </p:nvSpPr>
        <p:spPr>
          <a:xfrm>
            <a:off x="3583763" y="1805583"/>
            <a:ext cx="71080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Криптография</a:t>
            </a:r>
            <a:endParaRPr lang="en-US" sz="727" dirty="0"/>
          </a:p>
        </p:txBody>
      </p:sp>
      <p:sp>
        <p:nvSpPr>
          <p:cNvPr id="24" name="Text 21"/>
          <p:cNvSpPr/>
          <p:nvPr/>
        </p:nvSpPr>
        <p:spPr>
          <a:xfrm>
            <a:off x="3583763" y="1977033"/>
            <a:ext cx="2119322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i="1" dirty="0">
                <a:solidFill>
                  <a:srgbClr val="95A5A6"/>
                </a:solidFill>
              </a:rPr>
              <a:t>RSA и другие алгоритмы основаны на теории групп</a:t>
            </a:r>
            <a:endParaRPr lang="en-US" sz="674" dirty="0"/>
          </a:p>
        </p:txBody>
      </p:sp>
      <p:sp>
        <p:nvSpPr>
          <p:cNvPr id="25" name="Text 22"/>
          <p:cNvSpPr/>
          <p:nvPr/>
        </p:nvSpPr>
        <p:spPr>
          <a:xfrm>
            <a:off x="3440888" y="2341364"/>
            <a:ext cx="4286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39C12"/>
                </a:solidFill>
              </a:rPr>
              <a:t>▸</a:t>
            </a:r>
            <a:endParaRPr lang="en-US" sz="621" dirty="0"/>
          </a:p>
        </p:txBody>
      </p:sp>
      <p:sp>
        <p:nvSpPr>
          <p:cNvPr id="26" name="Text 23"/>
          <p:cNvSpPr/>
          <p:nvPr/>
        </p:nvSpPr>
        <p:spPr>
          <a:xfrm>
            <a:off x="3583763" y="2348508"/>
            <a:ext cx="133599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Кодирование информации</a:t>
            </a:r>
            <a:endParaRPr lang="en-US" sz="727" dirty="0"/>
          </a:p>
        </p:txBody>
      </p:sp>
      <p:sp>
        <p:nvSpPr>
          <p:cNvPr id="27" name="Text 24"/>
          <p:cNvSpPr/>
          <p:nvPr/>
        </p:nvSpPr>
        <p:spPr>
          <a:xfrm>
            <a:off x="3583763" y="2519958"/>
            <a:ext cx="2119322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i="1" dirty="0">
                <a:solidFill>
                  <a:srgbClr val="95A5A6"/>
                </a:solidFill>
              </a:rPr>
              <a:t>Коды, исправляющие ошибки, используют групповые структуры</a:t>
            </a:r>
            <a:endParaRPr lang="en-US" sz="674" dirty="0"/>
          </a:p>
        </p:txBody>
      </p:sp>
      <p:sp>
        <p:nvSpPr>
          <p:cNvPr id="28" name="Text 25"/>
          <p:cNvSpPr/>
          <p:nvPr/>
        </p:nvSpPr>
        <p:spPr>
          <a:xfrm>
            <a:off x="3440888" y="2884289"/>
            <a:ext cx="4286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F39C12"/>
                </a:solidFill>
              </a:rPr>
              <a:t>▸</a:t>
            </a:r>
            <a:endParaRPr lang="en-US" sz="621" dirty="0"/>
          </a:p>
        </p:txBody>
      </p:sp>
      <p:sp>
        <p:nvSpPr>
          <p:cNvPr id="29" name="Text 26"/>
          <p:cNvSpPr/>
          <p:nvPr/>
        </p:nvSpPr>
        <p:spPr>
          <a:xfrm>
            <a:off x="3583763" y="2891433"/>
            <a:ext cx="117436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Компьютерная графика</a:t>
            </a:r>
            <a:endParaRPr lang="en-US" sz="727" dirty="0"/>
          </a:p>
        </p:txBody>
      </p:sp>
      <p:sp>
        <p:nvSpPr>
          <p:cNvPr id="30" name="Text 27"/>
          <p:cNvSpPr/>
          <p:nvPr/>
        </p:nvSpPr>
        <p:spPr>
          <a:xfrm>
            <a:off x="3583763" y="3062883"/>
            <a:ext cx="2119322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i="1" dirty="0">
                <a:solidFill>
                  <a:srgbClr val="95A5A6"/>
                </a:solidFill>
              </a:rPr>
              <a:t>Повороты и трансформации объектов описываются группами</a:t>
            </a:r>
            <a:endParaRPr lang="en-US" sz="674" dirty="0"/>
          </a:p>
        </p:txBody>
      </p:sp>
      <p:sp>
        <p:nvSpPr>
          <p:cNvPr id="31" name="Shape 28"/>
          <p:cNvSpPr/>
          <p:nvPr/>
        </p:nvSpPr>
        <p:spPr>
          <a:xfrm>
            <a:off x="6024553" y="1387673"/>
            <a:ext cx="2547919" cy="2110978"/>
          </a:xfrm>
          <a:prstGeom prst="rect">
            <a:avLst/>
          </a:prstGeom>
          <a:solidFill>
            <a:srgbClr val="2C3E50">
              <a:alpha val="30000"/>
            </a:srgbClr>
          </a:solidFill>
          <a:ln/>
        </p:spPr>
      </p:sp>
      <p:sp>
        <p:nvSpPr>
          <p:cNvPr id="32" name="Shape 29"/>
          <p:cNvSpPr/>
          <p:nvPr/>
        </p:nvSpPr>
        <p:spPr>
          <a:xfrm>
            <a:off x="6024553" y="1387673"/>
            <a:ext cx="35719" cy="2110978"/>
          </a:xfrm>
          <a:prstGeom prst="rect">
            <a:avLst/>
          </a:prstGeom>
          <a:solidFill>
            <a:srgbClr val="3498DB"/>
          </a:solidFill>
          <a:ln/>
        </p:spPr>
      </p:sp>
      <p:sp>
        <p:nvSpPr>
          <p:cNvPr id="33" name="Text 30"/>
          <p:cNvSpPr/>
          <p:nvPr/>
        </p:nvSpPr>
        <p:spPr>
          <a:xfrm>
            <a:off x="6167428" y="1544836"/>
            <a:ext cx="226216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34" b="1" spc="1" kern="0" dirty="0">
                <a:solidFill>
                  <a:srgbClr val="3498DB"/>
                </a:solidFill>
              </a:rPr>
              <a:t>Математика</a:t>
            </a:r>
            <a:endParaRPr lang="en-US" sz="734" dirty="0"/>
          </a:p>
        </p:txBody>
      </p:sp>
      <p:sp>
        <p:nvSpPr>
          <p:cNvPr id="34" name="Text 31"/>
          <p:cNvSpPr/>
          <p:nvPr/>
        </p:nvSpPr>
        <p:spPr>
          <a:xfrm>
            <a:off x="6167428" y="1798439"/>
            <a:ext cx="4286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3498DB"/>
                </a:solidFill>
              </a:rPr>
              <a:t>▸</a:t>
            </a:r>
            <a:endParaRPr lang="en-US" sz="621" dirty="0"/>
          </a:p>
        </p:txBody>
      </p:sp>
      <p:sp>
        <p:nvSpPr>
          <p:cNvPr id="35" name="Text 32"/>
          <p:cNvSpPr/>
          <p:nvPr/>
        </p:nvSpPr>
        <p:spPr>
          <a:xfrm>
            <a:off x="6310303" y="1805583"/>
            <a:ext cx="63869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Теория Галуа</a:t>
            </a:r>
            <a:endParaRPr lang="en-US" sz="727" dirty="0"/>
          </a:p>
        </p:txBody>
      </p:sp>
      <p:sp>
        <p:nvSpPr>
          <p:cNvPr id="36" name="Text 33"/>
          <p:cNvSpPr/>
          <p:nvPr/>
        </p:nvSpPr>
        <p:spPr>
          <a:xfrm>
            <a:off x="6310303" y="1977033"/>
            <a:ext cx="2119294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i="1" dirty="0">
                <a:solidFill>
                  <a:srgbClr val="95A5A6"/>
                </a:solidFill>
              </a:rPr>
              <a:t>Решение уравнений через симметрии корней</a:t>
            </a:r>
            <a:endParaRPr lang="en-US" sz="674" dirty="0"/>
          </a:p>
        </p:txBody>
      </p:sp>
      <p:sp>
        <p:nvSpPr>
          <p:cNvPr id="37" name="Text 34"/>
          <p:cNvSpPr/>
          <p:nvPr/>
        </p:nvSpPr>
        <p:spPr>
          <a:xfrm>
            <a:off x="6167428" y="2202061"/>
            <a:ext cx="4286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3498DB"/>
                </a:solidFill>
              </a:rPr>
              <a:t>▸</a:t>
            </a:r>
            <a:endParaRPr lang="en-US" sz="621" dirty="0"/>
          </a:p>
        </p:txBody>
      </p:sp>
      <p:sp>
        <p:nvSpPr>
          <p:cNvPr id="38" name="Text 35"/>
          <p:cNvSpPr/>
          <p:nvPr/>
        </p:nvSpPr>
        <p:spPr>
          <a:xfrm>
            <a:off x="6310303" y="2209205"/>
            <a:ext cx="52266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Геометрия</a:t>
            </a:r>
            <a:endParaRPr lang="en-US" sz="727" dirty="0"/>
          </a:p>
        </p:txBody>
      </p:sp>
      <p:sp>
        <p:nvSpPr>
          <p:cNvPr id="39" name="Text 36"/>
          <p:cNvSpPr/>
          <p:nvPr/>
        </p:nvSpPr>
        <p:spPr>
          <a:xfrm>
            <a:off x="6310303" y="2380655"/>
            <a:ext cx="2119294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i="1" dirty="0">
                <a:solidFill>
                  <a:srgbClr val="95A5A6"/>
                </a:solidFill>
              </a:rPr>
              <a:t>Группы преобразований описывают симметрии фигур</a:t>
            </a:r>
            <a:endParaRPr lang="en-US" sz="674" dirty="0"/>
          </a:p>
        </p:txBody>
      </p:sp>
      <p:sp>
        <p:nvSpPr>
          <p:cNvPr id="40" name="Text 37"/>
          <p:cNvSpPr/>
          <p:nvPr/>
        </p:nvSpPr>
        <p:spPr>
          <a:xfrm>
            <a:off x="6167428" y="2744986"/>
            <a:ext cx="4286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21" dirty="0">
                <a:solidFill>
                  <a:srgbClr val="3498DB"/>
                </a:solidFill>
              </a:rPr>
              <a:t>▸</a:t>
            </a:r>
            <a:endParaRPr lang="en-US" sz="621" dirty="0"/>
          </a:p>
        </p:txBody>
      </p:sp>
      <p:sp>
        <p:nvSpPr>
          <p:cNvPr id="41" name="Text 38"/>
          <p:cNvSpPr/>
          <p:nvPr/>
        </p:nvSpPr>
        <p:spPr>
          <a:xfrm>
            <a:off x="6310303" y="2752130"/>
            <a:ext cx="51387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Топология</a:t>
            </a:r>
            <a:endParaRPr lang="en-US" sz="727" dirty="0"/>
          </a:p>
        </p:txBody>
      </p:sp>
      <p:sp>
        <p:nvSpPr>
          <p:cNvPr id="42" name="Text 39"/>
          <p:cNvSpPr/>
          <p:nvPr/>
        </p:nvSpPr>
        <p:spPr>
          <a:xfrm>
            <a:off x="6310303" y="2923580"/>
            <a:ext cx="2119294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i="1" dirty="0">
                <a:solidFill>
                  <a:srgbClr val="95A5A6"/>
                </a:solidFill>
              </a:rPr>
              <a:t>Фундаментальные группы характеризуют пространства</a:t>
            </a:r>
            <a:endParaRPr lang="en-US" sz="674" dirty="0"/>
          </a:p>
        </p:txBody>
      </p:sp>
      <p:sp>
        <p:nvSpPr>
          <p:cNvPr id="43" name="Shape 40"/>
          <p:cNvSpPr/>
          <p:nvPr/>
        </p:nvSpPr>
        <p:spPr>
          <a:xfrm>
            <a:off x="571500" y="3820120"/>
            <a:ext cx="8001000" cy="428625"/>
          </a:xfrm>
          <a:prstGeom prst="rect">
            <a:avLst/>
          </a:prstGeom>
          <a:solidFill>
            <a:srgbClr val="F39C12">
              <a:alpha val="8000"/>
            </a:srgbClr>
          </a:solidFill>
          <a:ln/>
        </p:spPr>
      </p:sp>
      <p:sp>
        <p:nvSpPr>
          <p:cNvPr id="44" name="Shape 41"/>
          <p:cNvSpPr/>
          <p:nvPr/>
        </p:nvSpPr>
        <p:spPr>
          <a:xfrm>
            <a:off x="571500" y="3820120"/>
            <a:ext cx="28575" cy="428625"/>
          </a:xfrm>
          <a:prstGeom prst="rect">
            <a:avLst/>
          </a:prstGeom>
          <a:solidFill>
            <a:srgbClr val="F39C12"/>
          </a:solidFill>
          <a:ln/>
        </p:spPr>
      </p:sp>
      <p:sp>
        <p:nvSpPr>
          <p:cNvPr id="45" name="Text 42"/>
          <p:cNvSpPr/>
          <p:nvPr/>
        </p:nvSpPr>
        <p:spPr>
          <a:xfrm>
            <a:off x="728663" y="3948708"/>
            <a:ext cx="768667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39C12"/>
                </a:solidFill>
              </a:rPr>
              <a:t>Главная идея:</a:t>
            </a:r>
            <a:pPr algn="ctr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BDC3C7"/>
                </a:solidFill>
              </a:rPr>
              <a:t> Группы позволяют нам систематически изучать симметрию во всех областях науки и математики.</a:t>
            </a:r>
            <a:endParaRPr lang="en-US" sz="734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701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-1200000">
            <a:off x="285750" y="357187"/>
            <a:ext cx="714375" cy="10376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6800"/>
              </a:lnSpc>
              <a:buNone/>
            </a:pPr>
            <a:r>
              <a:rPr lang="en-US" sz="5513" dirty="0">
                <a:solidFill>
                  <a:srgbClr val="E74C3C">
                    <a:alpha val="10000"/>
                  </a:srgbClr>
                </a:solidFill>
              </a:rPr>
              <a:t>∑</a:t>
            </a:r>
            <a:endParaRPr lang="en-US" sz="5513" dirty="0"/>
          </a:p>
        </p:txBody>
      </p:sp>
      <p:sp>
        <p:nvSpPr>
          <p:cNvPr id="4" name="Text 1"/>
          <p:cNvSpPr/>
          <p:nvPr/>
        </p:nvSpPr>
        <p:spPr>
          <a:xfrm rot="1200000">
            <a:off x="8543060" y="3895018"/>
            <a:ext cx="172316" cy="87511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61" dirty="0">
                <a:solidFill>
                  <a:srgbClr val="E74C3C">
                    <a:alpha val="10000"/>
                  </a:srgbClr>
                </a:solidFill>
              </a:rPr>
              <a:t>·</a:t>
            </a:r>
            <a:endParaRPr lang="en-US" sz="4961" dirty="0"/>
          </a:p>
        </p:txBody>
      </p:sp>
      <p:sp>
        <p:nvSpPr>
          <p:cNvPr id="5" name="Text 2"/>
          <p:cNvSpPr/>
          <p:nvPr/>
        </p:nvSpPr>
        <p:spPr>
          <a:xfrm>
            <a:off x="571500" y="357188"/>
            <a:ext cx="800100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ECF0F1"/>
                </a:solidFill>
              </a:rPr>
              <a:t>Главное о группах</a:t>
            </a:r>
            <a:endParaRPr lang="en-US" sz="1602" dirty="0"/>
          </a:p>
        </p:txBody>
      </p:sp>
      <p:sp>
        <p:nvSpPr>
          <p:cNvPr id="6" name="Shape 3"/>
          <p:cNvSpPr/>
          <p:nvPr/>
        </p:nvSpPr>
        <p:spPr>
          <a:xfrm>
            <a:off x="571500" y="991195"/>
            <a:ext cx="3911203" cy="1332979"/>
          </a:xfrm>
          <a:prstGeom prst="rect">
            <a:avLst/>
          </a:prstGeom>
          <a:solidFill>
            <a:srgbClr val="2C3E50">
              <a:alpha val="30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571500" y="991195"/>
            <a:ext cx="28575" cy="1332979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8" name="Text 5"/>
          <p:cNvSpPr/>
          <p:nvPr/>
        </p:nvSpPr>
        <p:spPr>
          <a:xfrm>
            <a:off x="750094" y="1148358"/>
            <a:ext cx="355401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E74C3C"/>
                </a:solidFill>
              </a:rPr>
              <a:t>1. Что такое группа?</a:t>
            </a:r>
            <a:endParaRPr lang="en-US" sz="683" dirty="0"/>
          </a:p>
        </p:txBody>
      </p:sp>
      <p:sp>
        <p:nvSpPr>
          <p:cNvPr id="9" name="Text 6"/>
          <p:cNvSpPr/>
          <p:nvPr/>
        </p:nvSpPr>
        <p:spPr>
          <a:xfrm>
            <a:off x="750094" y="1355527"/>
            <a:ext cx="355401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34" b="1" dirty="0">
                <a:solidFill>
                  <a:srgbClr val="ECF0F1"/>
                </a:solidFill>
              </a:rPr>
              <a:t>G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 — множество с операцией </a:t>
            </a:r>
            <a:pPr algn="l" indent="0" marL="0">
              <a:lnSpc>
                <a:spcPts val="1300"/>
              </a:lnSpc>
              <a:buNone/>
            </a:pPr>
            <a:r>
              <a:rPr lang="en-US" sz="634" b="1" dirty="0">
                <a:solidFill>
                  <a:srgbClr val="ECF0F1"/>
                </a:solidFill>
              </a:rPr>
              <a:t>·</a:t>
            </a:r>
            <a:endParaRPr lang="en-US" sz="634" dirty="0"/>
          </a:p>
        </p:txBody>
      </p:sp>
      <p:sp>
        <p:nvSpPr>
          <p:cNvPr id="10" name="Text 7"/>
          <p:cNvSpPr/>
          <p:nvPr/>
        </p:nvSpPr>
        <p:spPr>
          <a:xfrm>
            <a:off x="750094" y="1572685"/>
            <a:ext cx="355401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Подчиняется 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E74C3C"/>
                </a:solidFill>
              </a:rPr>
              <a:t>4 аксиомам</a:t>
            </a:r>
            <a:endParaRPr lang="en-US" sz="727" dirty="0"/>
          </a:p>
        </p:txBody>
      </p:sp>
      <p:sp>
        <p:nvSpPr>
          <p:cNvPr id="11" name="Text 8"/>
          <p:cNvSpPr/>
          <p:nvPr/>
        </p:nvSpPr>
        <p:spPr>
          <a:xfrm>
            <a:off x="750094" y="1789844"/>
            <a:ext cx="355401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Описывает 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39C12"/>
                </a:solidFill>
              </a:rPr>
              <a:t>симметрию</a:t>
            </a:r>
            <a:endParaRPr lang="en-US" sz="727" dirty="0"/>
          </a:p>
        </p:txBody>
      </p:sp>
      <p:sp>
        <p:nvSpPr>
          <p:cNvPr id="12" name="Shape 9"/>
          <p:cNvSpPr/>
          <p:nvPr/>
        </p:nvSpPr>
        <p:spPr>
          <a:xfrm>
            <a:off x="4661297" y="991195"/>
            <a:ext cx="3911203" cy="1332979"/>
          </a:xfrm>
          <a:prstGeom prst="rect">
            <a:avLst/>
          </a:prstGeom>
          <a:solidFill>
            <a:srgbClr val="2C3E50">
              <a:alpha val="30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4661297" y="991195"/>
            <a:ext cx="28575" cy="1332979"/>
          </a:xfrm>
          <a:prstGeom prst="rect">
            <a:avLst/>
          </a:prstGeom>
          <a:solidFill>
            <a:srgbClr val="F39C12"/>
          </a:solidFill>
          <a:ln/>
        </p:spPr>
      </p:sp>
      <p:sp>
        <p:nvSpPr>
          <p:cNvPr id="14" name="Text 11"/>
          <p:cNvSpPr/>
          <p:nvPr/>
        </p:nvSpPr>
        <p:spPr>
          <a:xfrm>
            <a:off x="4839891" y="1148358"/>
            <a:ext cx="355401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39C12"/>
                </a:solidFill>
              </a:rPr>
              <a:t>2. Четыре аксиомы</a:t>
            </a:r>
            <a:endParaRPr lang="en-US" sz="683" dirty="0"/>
          </a:p>
        </p:txBody>
      </p:sp>
      <p:sp>
        <p:nvSpPr>
          <p:cNvPr id="15" name="Text 12"/>
          <p:cNvSpPr/>
          <p:nvPr/>
        </p:nvSpPr>
        <p:spPr>
          <a:xfrm>
            <a:off x="4839891" y="1355527"/>
            <a:ext cx="355401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✓ Замкнутость</a:t>
            </a:r>
            <a:endParaRPr lang="en-US" sz="727" dirty="0"/>
          </a:p>
        </p:txBody>
      </p:sp>
      <p:sp>
        <p:nvSpPr>
          <p:cNvPr id="16" name="Text 13"/>
          <p:cNvSpPr/>
          <p:nvPr/>
        </p:nvSpPr>
        <p:spPr>
          <a:xfrm>
            <a:off x="4839891" y="1572685"/>
            <a:ext cx="355401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✓ Ассоциативность</a:t>
            </a:r>
            <a:endParaRPr lang="en-US" sz="727" dirty="0"/>
          </a:p>
        </p:txBody>
      </p:sp>
      <p:sp>
        <p:nvSpPr>
          <p:cNvPr id="17" name="Text 14"/>
          <p:cNvSpPr/>
          <p:nvPr/>
        </p:nvSpPr>
        <p:spPr>
          <a:xfrm>
            <a:off x="4839891" y="1789844"/>
            <a:ext cx="355401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✓ Нейтральный элемент</a:t>
            </a:r>
            <a:endParaRPr lang="en-US" sz="727" dirty="0"/>
          </a:p>
        </p:txBody>
      </p:sp>
      <p:sp>
        <p:nvSpPr>
          <p:cNvPr id="18" name="Text 15"/>
          <p:cNvSpPr/>
          <p:nvPr/>
        </p:nvSpPr>
        <p:spPr>
          <a:xfrm>
            <a:off x="4839891" y="2007003"/>
            <a:ext cx="355401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✓ Обратный элемент</a:t>
            </a:r>
            <a:endParaRPr lang="en-US" sz="727" dirty="0"/>
          </a:p>
        </p:txBody>
      </p:sp>
      <p:sp>
        <p:nvSpPr>
          <p:cNvPr id="19" name="Shape 16"/>
          <p:cNvSpPr/>
          <p:nvPr/>
        </p:nvSpPr>
        <p:spPr>
          <a:xfrm>
            <a:off x="571500" y="2502768"/>
            <a:ext cx="3911203" cy="1115820"/>
          </a:xfrm>
          <a:prstGeom prst="rect">
            <a:avLst/>
          </a:prstGeom>
          <a:solidFill>
            <a:srgbClr val="2C3E50">
              <a:alpha val="30000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571500" y="2502768"/>
            <a:ext cx="28575" cy="1115820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21" name="Text 18"/>
          <p:cNvSpPr/>
          <p:nvPr/>
        </p:nvSpPr>
        <p:spPr>
          <a:xfrm>
            <a:off x="750094" y="2659931"/>
            <a:ext cx="355401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E74C3C"/>
                </a:solidFill>
              </a:rPr>
              <a:t>3. Примеры групп</a:t>
            </a:r>
            <a:endParaRPr lang="en-US" sz="683" dirty="0"/>
          </a:p>
        </p:txBody>
      </p:sp>
      <p:sp>
        <p:nvSpPr>
          <p:cNvPr id="22" name="Text 19"/>
          <p:cNvSpPr/>
          <p:nvPr/>
        </p:nvSpPr>
        <p:spPr>
          <a:xfrm>
            <a:off x="750094" y="2867099"/>
            <a:ext cx="355401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34" b="1" dirty="0">
                <a:solidFill>
                  <a:srgbClr val="ECF0F1"/>
                </a:solidFill>
              </a:rPr>
              <a:t>(ℤ, +)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 — целые числа по сложению</a:t>
            </a:r>
            <a:endParaRPr lang="en-US" sz="634" dirty="0"/>
          </a:p>
        </p:txBody>
      </p:sp>
      <p:sp>
        <p:nvSpPr>
          <p:cNvPr id="23" name="Text 20"/>
          <p:cNvSpPr/>
          <p:nvPr/>
        </p:nvSpPr>
        <p:spPr>
          <a:xfrm>
            <a:off x="750094" y="3084258"/>
            <a:ext cx="355401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34" b="1" dirty="0">
                <a:solidFill>
                  <a:srgbClr val="ECF0F1"/>
                </a:solidFill>
              </a:rPr>
              <a:t>(ℚ\{0}, ·)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 — ненулевые рациональные числа по умножению</a:t>
            </a:r>
            <a:endParaRPr lang="en-US" sz="634" dirty="0"/>
          </a:p>
        </p:txBody>
      </p:sp>
      <p:sp>
        <p:nvSpPr>
          <p:cNvPr id="24" name="Text 21"/>
          <p:cNvSpPr/>
          <p:nvPr/>
        </p:nvSpPr>
        <p:spPr>
          <a:xfrm>
            <a:off x="750094" y="3301417"/>
            <a:ext cx="355401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Обе — 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39C12"/>
                </a:solidFill>
              </a:rPr>
              <a:t>абелевы группы</a:t>
            </a:r>
            <a:endParaRPr lang="en-US" sz="727" dirty="0"/>
          </a:p>
        </p:txBody>
      </p:sp>
      <p:sp>
        <p:nvSpPr>
          <p:cNvPr id="25" name="Shape 22"/>
          <p:cNvSpPr/>
          <p:nvPr/>
        </p:nvSpPr>
        <p:spPr>
          <a:xfrm>
            <a:off x="4661297" y="2502768"/>
            <a:ext cx="3911203" cy="1115820"/>
          </a:xfrm>
          <a:prstGeom prst="rect">
            <a:avLst/>
          </a:prstGeom>
          <a:solidFill>
            <a:srgbClr val="2C3E50">
              <a:alpha val="30000"/>
            </a:srgbClr>
          </a:solidFill>
          <a:ln/>
        </p:spPr>
      </p:sp>
      <p:sp>
        <p:nvSpPr>
          <p:cNvPr id="26" name="Shape 23"/>
          <p:cNvSpPr/>
          <p:nvPr/>
        </p:nvSpPr>
        <p:spPr>
          <a:xfrm>
            <a:off x="4661297" y="2502768"/>
            <a:ext cx="28575" cy="1115820"/>
          </a:xfrm>
          <a:prstGeom prst="rect">
            <a:avLst/>
          </a:prstGeom>
          <a:solidFill>
            <a:srgbClr val="F39C12"/>
          </a:solidFill>
          <a:ln/>
        </p:spPr>
      </p:sp>
      <p:sp>
        <p:nvSpPr>
          <p:cNvPr id="27" name="Text 24"/>
          <p:cNvSpPr/>
          <p:nvPr/>
        </p:nvSpPr>
        <p:spPr>
          <a:xfrm>
            <a:off x="4839891" y="2659931"/>
            <a:ext cx="355401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39C12"/>
                </a:solidFill>
              </a:rPr>
              <a:t>4. Абелевы группы</a:t>
            </a:r>
            <a:endParaRPr lang="en-US" sz="683" dirty="0"/>
          </a:p>
        </p:txBody>
      </p:sp>
      <p:sp>
        <p:nvSpPr>
          <p:cNvPr id="28" name="Text 25"/>
          <p:cNvSpPr/>
          <p:nvPr/>
        </p:nvSpPr>
        <p:spPr>
          <a:xfrm>
            <a:off x="4839891" y="2867099"/>
            <a:ext cx="355401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Коммутативность: </a:t>
            </a:r>
            <a:pPr algn="l" indent="0" marL="0">
              <a:lnSpc>
                <a:spcPts val="1300"/>
              </a:lnSpc>
              <a:buNone/>
            </a:pPr>
            <a:r>
              <a:rPr lang="en-US" sz="634" b="1" dirty="0">
                <a:solidFill>
                  <a:srgbClr val="ECF0F1"/>
                </a:solidFill>
              </a:rPr>
              <a:t>a · b = b · a</a:t>
            </a:r>
            <a:endParaRPr lang="en-US" sz="727" dirty="0"/>
          </a:p>
        </p:txBody>
      </p:sp>
      <p:sp>
        <p:nvSpPr>
          <p:cNvPr id="29" name="Text 26"/>
          <p:cNvSpPr/>
          <p:nvPr/>
        </p:nvSpPr>
        <p:spPr>
          <a:xfrm>
            <a:off x="4839891" y="3084258"/>
            <a:ext cx="355401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Порядок элементов не важен</a:t>
            </a:r>
            <a:endParaRPr lang="en-US" sz="727" dirty="0"/>
          </a:p>
        </p:txBody>
      </p:sp>
      <p:sp>
        <p:nvSpPr>
          <p:cNvPr id="30" name="Text 27"/>
          <p:cNvSpPr/>
          <p:nvPr/>
        </p:nvSpPr>
        <p:spPr>
          <a:xfrm>
            <a:off x="4839891" y="3301417"/>
            <a:ext cx="355401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Большинство групп в алгебре абелевы</a:t>
            </a:r>
            <a:endParaRPr lang="en-US" sz="727" dirty="0"/>
          </a:p>
        </p:txBody>
      </p:sp>
      <p:sp>
        <p:nvSpPr>
          <p:cNvPr id="31" name="Shape 28"/>
          <p:cNvSpPr/>
          <p:nvPr/>
        </p:nvSpPr>
        <p:spPr>
          <a:xfrm>
            <a:off x="571500" y="3797182"/>
            <a:ext cx="8001000" cy="1115820"/>
          </a:xfrm>
          <a:prstGeom prst="rect">
            <a:avLst/>
          </a:prstGeom>
          <a:solidFill>
            <a:srgbClr val="2C3E50">
              <a:alpha val="30000"/>
            </a:srgbClr>
          </a:solidFill>
          <a:ln/>
        </p:spPr>
      </p:sp>
      <p:sp>
        <p:nvSpPr>
          <p:cNvPr id="32" name="Shape 29"/>
          <p:cNvSpPr/>
          <p:nvPr/>
        </p:nvSpPr>
        <p:spPr>
          <a:xfrm>
            <a:off x="571500" y="3797182"/>
            <a:ext cx="28575" cy="1115820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33" name="Text 30"/>
          <p:cNvSpPr/>
          <p:nvPr/>
        </p:nvSpPr>
        <p:spPr>
          <a:xfrm>
            <a:off x="750094" y="3954345"/>
            <a:ext cx="764381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E74C3C"/>
                </a:solidFill>
              </a:rPr>
              <a:t>5. Важные понятия</a:t>
            </a:r>
            <a:endParaRPr lang="en-US" sz="683" dirty="0"/>
          </a:p>
        </p:txBody>
      </p:sp>
      <p:sp>
        <p:nvSpPr>
          <p:cNvPr id="34" name="Text 31"/>
          <p:cNvSpPr/>
          <p:nvPr/>
        </p:nvSpPr>
        <p:spPr>
          <a:xfrm>
            <a:off x="750094" y="4161513"/>
            <a:ext cx="7643813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E74C3C"/>
                </a:solidFill>
              </a:rPr>
              <a:t>Подгруппа: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 группа внутри группы (например, четные числа в целых числах)</a:t>
            </a:r>
            <a:endParaRPr lang="en-US" sz="683" dirty="0"/>
          </a:p>
        </p:txBody>
      </p:sp>
      <p:sp>
        <p:nvSpPr>
          <p:cNvPr id="35" name="Text 32"/>
          <p:cNvSpPr/>
          <p:nvPr/>
        </p:nvSpPr>
        <p:spPr>
          <a:xfrm>
            <a:off x="750094" y="4378672"/>
            <a:ext cx="7643813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E74C3C"/>
                </a:solidFill>
              </a:rPr>
              <a:t>Порядок элемента: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 сколько раз нужно повторить операцию, чтобы получить нейтральный элемент</a:t>
            </a:r>
            <a:endParaRPr lang="en-US" sz="683" dirty="0"/>
          </a:p>
        </p:txBody>
      </p:sp>
      <p:sp>
        <p:nvSpPr>
          <p:cNvPr id="36" name="Text 33"/>
          <p:cNvSpPr/>
          <p:nvPr/>
        </p:nvSpPr>
        <p:spPr>
          <a:xfrm>
            <a:off x="750094" y="4595831"/>
            <a:ext cx="7643813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E74C3C"/>
                </a:solidFill>
              </a:rPr>
              <a:t>Антипример:</a:t>
            </a:r>
            <a:pPr algn="l" indent="0" marL="0">
              <a:lnSpc>
                <a:spcPts val="1300"/>
              </a:lnSpc>
              <a:buNone/>
            </a:pPr>
            <a:r>
              <a:rPr lang="en-US" sz="634" b="1" dirty="0">
                <a:solidFill>
                  <a:srgbClr val="ECF0F1"/>
                </a:solidFill>
              </a:rPr>
              <a:t>(ℤ, ·)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 — не группа, так как нет обратных элементов</a:t>
            </a:r>
            <a:endParaRPr lang="en-US" sz="683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649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-1200000">
            <a:off x="7643812" y="285750"/>
            <a:ext cx="785813" cy="11412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400"/>
              </a:lnSpc>
              <a:buNone/>
            </a:pPr>
            <a:r>
              <a:rPr lang="en-US" sz="6064" dirty="0">
                <a:solidFill>
                  <a:srgbClr val="E74C3C">
                    <a:alpha val="10000"/>
                  </a:srgbClr>
                </a:solidFill>
              </a:rPr>
              <a:t>∑</a:t>
            </a:r>
            <a:endParaRPr lang="en-US" sz="6064" dirty="0"/>
          </a:p>
        </p:txBody>
      </p:sp>
      <p:sp>
        <p:nvSpPr>
          <p:cNvPr id="4" name="Text 1"/>
          <p:cNvSpPr/>
          <p:nvPr/>
        </p:nvSpPr>
        <p:spPr>
          <a:xfrm rot="1500000">
            <a:off x="428625" y="4134445"/>
            <a:ext cx="191458" cy="97333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6800"/>
              </a:lnSpc>
              <a:buNone/>
            </a:pPr>
            <a:r>
              <a:rPr lang="en-US" sz="5513" dirty="0">
                <a:solidFill>
                  <a:srgbClr val="E74C3C">
                    <a:alpha val="10000"/>
                  </a:srgbClr>
                </a:solidFill>
              </a:rPr>
              <a:t>·</a:t>
            </a:r>
            <a:endParaRPr lang="en-US" sz="5513" dirty="0"/>
          </a:p>
        </p:txBody>
      </p:sp>
      <p:sp>
        <p:nvSpPr>
          <p:cNvPr id="5" name="Text 2"/>
          <p:cNvSpPr/>
          <p:nvPr/>
        </p:nvSpPr>
        <p:spPr>
          <a:xfrm>
            <a:off x="571500" y="357188"/>
            <a:ext cx="800100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ECF0F1"/>
                </a:solidFill>
              </a:rPr>
              <a:t>Вопросы и Анонс</a:t>
            </a:r>
            <a:endParaRPr lang="en-US" sz="1602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017" y="2222013"/>
            <a:ext cx="2428875" cy="1619231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568596" y="955477"/>
            <a:ext cx="4003904" cy="828675"/>
          </a:xfrm>
          <a:prstGeom prst="rect">
            <a:avLst/>
          </a:prstGeom>
          <a:solidFill>
            <a:srgbClr val="2C3E50">
              <a:alpha val="30000"/>
            </a:srgbClr>
          </a:solidFill>
          <a:ln/>
        </p:spPr>
      </p:sp>
      <p:sp>
        <p:nvSpPr>
          <p:cNvPr id="8" name="Shape 4"/>
          <p:cNvSpPr/>
          <p:nvPr/>
        </p:nvSpPr>
        <p:spPr>
          <a:xfrm>
            <a:off x="4568596" y="955477"/>
            <a:ext cx="21431" cy="828675"/>
          </a:xfrm>
          <a:prstGeom prst="rect">
            <a:avLst/>
          </a:prstGeom>
          <a:solidFill>
            <a:srgbClr val="F39C12"/>
          </a:solidFill>
          <a:ln/>
        </p:spPr>
      </p:sp>
      <p:sp>
        <p:nvSpPr>
          <p:cNvPr id="9" name="Text 5"/>
          <p:cNvSpPr/>
          <p:nvPr/>
        </p:nvSpPr>
        <p:spPr>
          <a:xfrm>
            <a:off x="4725758" y="1084064"/>
            <a:ext cx="368957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F39C12"/>
                </a:solidFill>
              </a:rPr>
              <a:t>Ваши вопросы?</a:t>
            </a:r>
            <a:endParaRPr lang="en-US" sz="683" dirty="0"/>
          </a:p>
        </p:txBody>
      </p:sp>
      <p:sp>
        <p:nvSpPr>
          <p:cNvPr id="10" name="Text 6"/>
          <p:cNvSpPr/>
          <p:nvPr/>
        </p:nvSpPr>
        <p:spPr>
          <a:xfrm>
            <a:off x="4725758" y="1291233"/>
            <a:ext cx="3689579" cy="36433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BDC3C7"/>
                </a:solidFill>
              </a:rPr>
              <a:t>Спасибо за внимание! Это было введение в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E74C3C"/>
                </a:solidFill>
              </a:rPr>
              <a:t>теорию групп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BDC3C7"/>
                </a:solidFill>
              </a:rPr>
              <a:t> — одну из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BDC3C7"/>
                </a:solidFill>
              </a:rPr>
              <a:t>самых важных структур в современной математике.</a:t>
            </a:r>
            <a:endParaRPr lang="en-US" sz="780" dirty="0"/>
          </a:p>
        </p:txBody>
      </p:sp>
      <p:sp>
        <p:nvSpPr>
          <p:cNvPr id="11" name="Shape 7"/>
          <p:cNvSpPr/>
          <p:nvPr/>
        </p:nvSpPr>
        <p:spPr>
          <a:xfrm>
            <a:off x="4568596" y="1927027"/>
            <a:ext cx="4003904" cy="1010841"/>
          </a:xfrm>
          <a:prstGeom prst="rect">
            <a:avLst/>
          </a:prstGeom>
          <a:solidFill>
            <a:srgbClr val="2C3E50">
              <a:alpha val="30000"/>
            </a:srgbClr>
          </a:solidFill>
          <a:ln/>
        </p:spPr>
      </p:sp>
      <p:sp>
        <p:nvSpPr>
          <p:cNvPr id="12" name="Shape 8"/>
          <p:cNvSpPr/>
          <p:nvPr/>
        </p:nvSpPr>
        <p:spPr>
          <a:xfrm>
            <a:off x="4568596" y="1927027"/>
            <a:ext cx="21431" cy="1010841"/>
          </a:xfrm>
          <a:prstGeom prst="rect">
            <a:avLst/>
          </a:prstGeom>
          <a:solidFill>
            <a:srgbClr val="F39C12"/>
          </a:solidFill>
          <a:ln/>
        </p:spPr>
      </p:sp>
      <p:sp>
        <p:nvSpPr>
          <p:cNvPr id="13" name="Text 9"/>
          <p:cNvSpPr/>
          <p:nvPr/>
        </p:nvSpPr>
        <p:spPr>
          <a:xfrm>
            <a:off x="4725758" y="2055614"/>
            <a:ext cx="368957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F39C12"/>
                </a:solidFill>
              </a:rPr>
              <a:t>Главное, что вы узнали</a:t>
            </a:r>
            <a:endParaRPr lang="en-US" sz="683" dirty="0"/>
          </a:p>
        </p:txBody>
      </p:sp>
      <p:sp>
        <p:nvSpPr>
          <p:cNvPr id="14" name="Text 10"/>
          <p:cNvSpPr/>
          <p:nvPr/>
        </p:nvSpPr>
        <p:spPr>
          <a:xfrm>
            <a:off x="4725758" y="2262783"/>
            <a:ext cx="3689579" cy="5464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39C12"/>
                </a:solidFill>
              </a:rPr>
              <a:t>Группа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BDC3C7"/>
                </a:solidFill>
              </a:rPr>
              <a:t> — это множество с одной операцией, подчиняющейся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BDC3C7"/>
                </a:solidFill>
              </a:rPr>
              <a:t>четырем аксиомам: замкнутость, ассоциативность, нейтральный и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BDC3C7"/>
                </a:solidFill>
              </a:rPr>
              <a:t>обратный элементы.</a:t>
            </a:r>
            <a:endParaRPr lang="en-US" sz="734" dirty="0"/>
          </a:p>
        </p:txBody>
      </p:sp>
      <p:sp>
        <p:nvSpPr>
          <p:cNvPr id="15" name="Shape 11"/>
          <p:cNvSpPr/>
          <p:nvPr/>
        </p:nvSpPr>
        <p:spPr>
          <a:xfrm>
            <a:off x="4568596" y="3080742"/>
            <a:ext cx="4003904" cy="1435894"/>
          </a:xfrm>
          <a:prstGeom prst="rect">
            <a:avLst/>
          </a:prstGeom>
          <a:solidFill>
            <a:srgbClr val="E74C3C">
              <a:alpha val="8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4568596" y="3080742"/>
            <a:ext cx="28575" cy="1435894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17" name="Text 13"/>
          <p:cNvSpPr/>
          <p:nvPr/>
        </p:nvSpPr>
        <p:spPr>
          <a:xfrm>
            <a:off x="4725758" y="3223617"/>
            <a:ext cx="368957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E74C3C"/>
                </a:solidFill>
              </a:rPr>
              <a:t>Следующее занятие</a:t>
            </a:r>
            <a:endParaRPr lang="en-US" sz="683" dirty="0"/>
          </a:p>
        </p:txBody>
      </p:sp>
      <p:sp>
        <p:nvSpPr>
          <p:cNvPr id="18" name="Text 14"/>
          <p:cNvSpPr/>
          <p:nvPr/>
        </p:nvSpPr>
        <p:spPr>
          <a:xfrm>
            <a:off x="4725758" y="3430786"/>
            <a:ext cx="3689579" cy="36433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BDC3C7"/>
                </a:solidFill>
              </a:rPr>
              <a:t>Мы добавим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E74C3C"/>
                </a:solidFill>
              </a:rPr>
              <a:t>вторую операцию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BDC3C7"/>
                </a:solidFill>
              </a:rPr>
              <a:t> и перейдем к более сложным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BDC3C7"/>
                </a:solidFill>
              </a:rPr>
              <a:t>структурам!</a:t>
            </a:r>
            <a:endParaRPr lang="en-US" sz="780" dirty="0"/>
          </a:p>
        </p:txBody>
      </p:sp>
      <p:sp>
        <p:nvSpPr>
          <p:cNvPr id="19" name="Text 15"/>
          <p:cNvSpPr/>
          <p:nvPr/>
        </p:nvSpPr>
        <p:spPr>
          <a:xfrm>
            <a:off x="4725758" y="4016573"/>
            <a:ext cx="3689579" cy="135731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39C12"/>
                </a:solidFill>
              </a:rPr>
              <a:t>Кольца:</a:t>
            </a:r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 множества с двумя операциями</a:t>
            </a:r>
            <a:endParaRPr lang="en-US" sz="683" dirty="0"/>
          </a:p>
        </p:txBody>
      </p:sp>
      <p:sp>
        <p:nvSpPr>
          <p:cNvPr id="20" name="Text 16"/>
          <p:cNvSpPr/>
          <p:nvPr/>
        </p:nvSpPr>
        <p:spPr>
          <a:xfrm>
            <a:off x="4725758" y="4195167"/>
            <a:ext cx="3689579" cy="135731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39C12"/>
                </a:solidFill>
              </a:rPr>
              <a:t>Поля:</a:t>
            </a:r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 кольца, в которых можно делить</a:t>
            </a:r>
            <a:endParaRPr lang="en-US" sz="683" dirty="0"/>
          </a:p>
        </p:txBody>
      </p:sp>
      <p:sp>
        <p:nvSpPr>
          <p:cNvPr id="21" name="Shape 17"/>
          <p:cNvSpPr/>
          <p:nvPr/>
        </p:nvSpPr>
        <p:spPr>
          <a:xfrm>
            <a:off x="4568596" y="4766667"/>
            <a:ext cx="4003904" cy="341114"/>
          </a:xfrm>
          <a:prstGeom prst="rect">
            <a:avLst/>
          </a:prstGeom>
          <a:solidFill>
            <a:srgbClr val="BDC3C7">
              <a:alpha val="5000"/>
            </a:srgbClr>
          </a:solidFill>
          <a:ln/>
        </p:spPr>
      </p:sp>
      <p:sp>
        <p:nvSpPr>
          <p:cNvPr id="22" name="Shape 18"/>
          <p:cNvSpPr/>
          <p:nvPr/>
        </p:nvSpPr>
        <p:spPr>
          <a:xfrm>
            <a:off x="4568596" y="4766667"/>
            <a:ext cx="21431" cy="341114"/>
          </a:xfrm>
          <a:prstGeom prst="rect">
            <a:avLst/>
          </a:prstGeom>
          <a:solidFill>
            <a:srgbClr val="BDC3C7"/>
          </a:solidFill>
          <a:ln/>
        </p:spPr>
      </p:sp>
      <p:sp>
        <p:nvSpPr>
          <p:cNvPr id="23" name="Text 19"/>
          <p:cNvSpPr/>
          <p:nvPr/>
        </p:nvSpPr>
        <p:spPr>
          <a:xfrm>
            <a:off x="4568596" y="4766667"/>
            <a:ext cx="4003904" cy="341114"/>
          </a:xfrm>
          <a:prstGeom prst="rect">
            <a:avLst/>
          </a:prstGeom>
          <a:noFill/>
          <a:ln/>
        </p:spPr>
        <p:txBody>
          <a:bodyPr wrap="square" lIns="153035" tIns="127508" rIns="153035" bIns="127508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95A5A6"/>
                </a:solidFill>
              </a:rPr>
              <a:t>Спасибо за участие! До встречи на следующем занятии.</a:t>
            </a:r>
            <a:endParaRPr lang="en-US" sz="674" dirty="0"/>
          </a:p>
        </p:txBody>
      </p:sp>
      <p:sp>
        <p:nvSpPr>
          <p:cNvPr id="24" name="Text 20"/>
          <p:cNvSpPr/>
          <p:nvPr/>
        </p:nvSpPr>
        <p:spPr>
          <a:xfrm>
            <a:off x="4725758" y="4016573"/>
            <a:ext cx="100013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39C12"/>
                </a:solidFill>
              </a:rPr>
              <a:t>→</a:t>
            </a:r>
            <a:endParaRPr lang="en-US" sz="683" dirty="0"/>
          </a:p>
        </p:txBody>
      </p:sp>
      <p:sp>
        <p:nvSpPr>
          <p:cNvPr id="25" name="Text 21"/>
          <p:cNvSpPr/>
          <p:nvPr/>
        </p:nvSpPr>
        <p:spPr>
          <a:xfrm>
            <a:off x="4725758" y="4195167"/>
            <a:ext cx="100013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39C12"/>
                </a:solidFill>
              </a:rPr>
              <a:t>→</a:t>
            </a:r>
            <a:endParaRPr lang="en-US" sz="68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-1200000">
            <a:off x="7715250" y="357188"/>
            <a:ext cx="714375" cy="103762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6800"/>
              </a:lnSpc>
              <a:buNone/>
            </a:pPr>
            <a:r>
              <a:rPr lang="en-US" sz="5513" dirty="0">
                <a:solidFill>
                  <a:srgbClr val="E74C3C">
                    <a:alpha val="10000"/>
                  </a:srgbClr>
                </a:solidFill>
              </a:rPr>
              <a:t>∈</a:t>
            </a:r>
            <a:endParaRPr lang="en-US" sz="5513" dirty="0"/>
          </a:p>
        </p:txBody>
      </p:sp>
      <p:sp>
        <p:nvSpPr>
          <p:cNvPr id="4" name="Text 1"/>
          <p:cNvSpPr/>
          <p:nvPr/>
        </p:nvSpPr>
        <p:spPr>
          <a:xfrm rot="900000">
            <a:off x="357187" y="3793331"/>
            <a:ext cx="153172" cy="7786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410" dirty="0">
                <a:solidFill>
                  <a:srgbClr val="E74C3C">
                    <a:alpha val="10000"/>
                  </a:srgbClr>
                </a:solidFill>
              </a:rPr>
              <a:t>·</a:t>
            </a:r>
            <a:endParaRPr lang="en-US" sz="4410" dirty="0"/>
          </a:p>
        </p:txBody>
      </p:sp>
      <p:sp>
        <p:nvSpPr>
          <p:cNvPr id="5" name="Text 2"/>
          <p:cNvSpPr/>
          <p:nvPr/>
        </p:nvSpPr>
        <p:spPr>
          <a:xfrm>
            <a:off x="571500" y="1288777"/>
            <a:ext cx="3643313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ECF0F1"/>
                </a:solidFill>
              </a:rPr>
              <a:t>От чисел к структурам</a:t>
            </a:r>
            <a:endParaRPr lang="en-US" sz="1602" dirty="0"/>
          </a:p>
        </p:txBody>
      </p:sp>
      <p:sp>
        <p:nvSpPr>
          <p:cNvPr id="6" name="Text 3"/>
          <p:cNvSpPr/>
          <p:nvPr/>
        </p:nvSpPr>
        <p:spPr>
          <a:xfrm>
            <a:off x="571500" y="1777398"/>
            <a:ext cx="3643313" cy="38860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34" dirty="0">
                <a:solidFill>
                  <a:srgbClr val="BDC3C7"/>
                </a:solidFill>
              </a:rPr>
              <a:t>Мы привыкли складывать и умножать </a:t>
            </a:r>
            <a:pPr algn="l" indent="0" marL="0">
              <a:lnSpc>
                <a:spcPts val="1500"/>
              </a:lnSpc>
              <a:buNone/>
            </a:pPr>
            <a:r>
              <a:rPr lang="en-US" sz="784" b="1" dirty="0">
                <a:solidFill>
                  <a:srgbClr val="F39C12"/>
                </a:solidFill>
              </a:rPr>
              <a:t>числа</a:t>
            </a:r>
            <a:pPr algn="l" indent="0" marL="0">
              <a:lnSpc>
                <a:spcPts val="1500"/>
              </a:lnSpc>
              <a:buNone/>
            </a:pPr>
            <a:r>
              <a:rPr lang="en-US" sz="834" dirty="0">
                <a:solidFill>
                  <a:srgbClr val="BDC3C7"/>
                </a:solidFill>
              </a:rPr>
              <a:t>. Но что, если мы </a:t>
            </a:r>
            <a:pPr algn="l" indent="0" marL="0">
              <a:lnSpc>
                <a:spcPts val="1500"/>
              </a:lnSpc>
              <a:buNone/>
            </a:pPr>
            <a:r>
              <a:rPr lang="en-US" sz="834" dirty="0">
                <a:solidFill>
                  <a:srgbClr val="BDC3C7"/>
                </a:solidFill>
              </a:rPr>
              <a:t>возьмем не числа, а что-то другое?</a:t>
            </a:r>
            <a:endParaRPr lang="en-US" sz="834" dirty="0"/>
          </a:p>
        </p:txBody>
      </p:sp>
      <p:sp>
        <p:nvSpPr>
          <p:cNvPr id="7" name="Text 4"/>
          <p:cNvSpPr/>
          <p:nvPr/>
        </p:nvSpPr>
        <p:spPr>
          <a:xfrm>
            <a:off x="571500" y="2308882"/>
            <a:ext cx="3643313" cy="58291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784" b="1" dirty="0">
                <a:solidFill>
                  <a:srgbClr val="E74C3C"/>
                </a:solidFill>
              </a:rPr>
              <a:t>Алгебраическая структура</a:t>
            </a:r>
            <a:pPr algn="l" indent="0" marL="0">
              <a:lnSpc>
                <a:spcPts val="1500"/>
              </a:lnSpc>
              <a:buNone/>
            </a:pPr>
            <a:r>
              <a:rPr lang="en-US" sz="834" dirty="0">
                <a:solidFill>
                  <a:srgbClr val="BDC3C7"/>
                </a:solidFill>
              </a:rPr>
              <a:t> — это непустое множество, на </a:t>
            </a:r>
            <a:pPr algn="l" indent="0" marL="0">
              <a:lnSpc>
                <a:spcPts val="1500"/>
              </a:lnSpc>
              <a:buNone/>
            </a:pPr>
            <a:r>
              <a:rPr lang="en-US" sz="834" dirty="0">
                <a:solidFill>
                  <a:srgbClr val="BDC3C7"/>
                </a:solidFill>
              </a:rPr>
              <a:t>котором задана одна или несколько операций, подчиняющихся </a:t>
            </a:r>
            <a:pPr algn="l" indent="0" marL="0">
              <a:lnSpc>
                <a:spcPts val="1500"/>
              </a:lnSpc>
              <a:buNone/>
            </a:pPr>
            <a:r>
              <a:rPr lang="en-US" sz="834" dirty="0">
                <a:solidFill>
                  <a:srgbClr val="BDC3C7"/>
                </a:solidFill>
              </a:rPr>
              <a:t>определенным правилам.</a:t>
            </a:r>
            <a:endParaRPr lang="en-US" sz="784" dirty="0"/>
          </a:p>
        </p:txBody>
      </p:sp>
      <p:sp>
        <p:nvSpPr>
          <p:cNvPr id="8" name="Text 5"/>
          <p:cNvSpPr/>
          <p:nvPr/>
        </p:nvSpPr>
        <p:spPr>
          <a:xfrm>
            <a:off x="571500" y="3034671"/>
            <a:ext cx="3643313" cy="1943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834" dirty="0">
                <a:solidFill>
                  <a:srgbClr val="BDC3C7"/>
                </a:solidFill>
              </a:rPr>
              <a:t>Самая простая и важная структура — это </a:t>
            </a:r>
            <a:pPr algn="l" indent="0" marL="0">
              <a:lnSpc>
                <a:spcPts val="1500"/>
              </a:lnSpc>
              <a:buNone/>
            </a:pPr>
            <a:r>
              <a:rPr lang="en-US" sz="784" b="1" dirty="0">
                <a:solidFill>
                  <a:srgbClr val="F39C12"/>
                </a:solidFill>
              </a:rPr>
              <a:t>Группа</a:t>
            </a:r>
            <a:pPr algn="l" indent="0" marL="0">
              <a:lnSpc>
                <a:spcPts val="1500"/>
              </a:lnSpc>
              <a:buNone/>
            </a:pPr>
            <a:r>
              <a:rPr lang="en-US" sz="834" dirty="0">
                <a:solidFill>
                  <a:srgbClr val="BDC3C7"/>
                </a:solidFill>
              </a:rPr>
              <a:t>.</a:t>
            </a:r>
            <a:endParaRPr lang="en-US" sz="834" dirty="0"/>
          </a:p>
        </p:txBody>
      </p:sp>
      <p:sp>
        <p:nvSpPr>
          <p:cNvPr id="9" name="Text 6"/>
          <p:cNvSpPr/>
          <p:nvPr/>
        </p:nvSpPr>
        <p:spPr>
          <a:xfrm>
            <a:off x="571500" y="3371850"/>
            <a:ext cx="3643313" cy="33999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95A5A6"/>
                </a:solidFill>
              </a:rPr>
              <a:t>Группа описывает множество с одной операцией, которая подчиняется четырем аксиомам.</a:t>
            </a:r>
            <a:endParaRPr lang="en-US" sz="727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684" y="1738303"/>
            <a:ext cx="2500313" cy="16668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-1500000">
            <a:off x="7572375" y="214313"/>
            <a:ext cx="857250" cy="124479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100"/>
              </a:lnSpc>
              <a:buNone/>
            </a:pPr>
            <a:r>
              <a:rPr lang="en-US" sz="6615" dirty="0">
                <a:solidFill>
                  <a:srgbClr val="F39C12">
                    <a:alpha val="12000"/>
                  </a:srgbClr>
                </a:solidFill>
              </a:rPr>
              <a:t>∑</a:t>
            </a:r>
            <a:endParaRPr lang="en-US" sz="6615" dirty="0"/>
          </a:p>
        </p:txBody>
      </p:sp>
      <p:sp>
        <p:nvSpPr>
          <p:cNvPr id="4" name="Text 1"/>
          <p:cNvSpPr/>
          <p:nvPr/>
        </p:nvSpPr>
        <p:spPr>
          <a:xfrm rot="1200000">
            <a:off x="428625" y="3812976"/>
            <a:ext cx="191458" cy="97333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6800"/>
              </a:lnSpc>
              <a:buNone/>
            </a:pPr>
            <a:r>
              <a:rPr lang="en-US" sz="5513" dirty="0">
                <a:solidFill>
                  <a:srgbClr val="F39C12">
                    <a:alpha val="12000"/>
                  </a:srgbClr>
                </a:solidFill>
              </a:rPr>
              <a:t>·</a:t>
            </a:r>
            <a:endParaRPr lang="en-US" sz="5513" dirty="0"/>
          </a:p>
        </p:txBody>
      </p:sp>
      <p:sp>
        <p:nvSpPr>
          <p:cNvPr id="5" name="Text 2"/>
          <p:cNvSpPr/>
          <p:nvPr/>
        </p:nvSpPr>
        <p:spPr>
          <a:xfrm>
            <a:off x="571500" y="357188"/>
            <a:ext cx="800100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ECF0F1"/>
                </a:solidFill>
              </a:rPr>
              <a:t>Группа: 4 главных правила</a:t>
            </a:r>
            <a:endParaRPr lang="en-US" sz="1602" dirty="0"/>
          </a:p>
        </p:txBody>
      </p:sp>
      <p:sp>
        <p:nvSpPr>
          <p:cNvPr id="6" name="Shape 3"/>
          <p:cNvSpPr/>
          <p:nvPr/>
        </p:nvSpPr>
        <p:spPr>
          <a:xfrm>
            <a:off x="571500" y="955477"/>
            <a:ext cx="8001000" cy="798314"/>
          </a:xfrm>
          <a:prstGeom prst="rect">
            <a:avLst/>
          </a:prstGeom>
          <a:solidFill>
            <a:srgbClr val="2C3E50">
              <a:alpha val="30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571500" y="955477"/>
            <a:ext cx="28575" cy="798314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8" name="Text 5"/>
          <p:cNvSpPr/>
          <p:nvPr/>
        </p:nvSpPr>
        <p:spPr>
          <a:xfrm>
            <a:off x="750094" y="1084064"/>
            <a:ext cx="764381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34" b="1" spc="1" kern="0" dirty="0">
                <a:solidFill>
                  <a:srgbClr val="E74C3C"/>
                </a:solidFill>
              </a:rPr>
              <a:t>1. Замкнутость</a:t>
            </a:r>
            <a:endParaRPr lang="en-US" sz="734" dirty="0"/>
          </a:p>
        </p:txBody>
      </p:sp>
      <p:sp>
        <p:nvSpPr>
          <p:cNvPr id="9" name="Text 6"/>
          <p:cNvSpPr/>
          <p:nvPr/>
        </p:nvSpPr>
        <p:spPr>
          <a:xfrm>
            <a:off x="750094" y="1287661"/>
            <a:ext cx="7643813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ECF0F1"/>
                </a:solidFill>
              </a:rPr>
              <a:t>a · b ∈ G</a:t>
            </a:r>
            <a:endParaRPr lang="en-US" sz="683" dirty="0"/>
          </a:p>
        </p:txBody>
      </p:sp>
      <p:sp>
        <p:nvSpPr>
          <p:cNvPr id="10" name="Text 7"/>
          <p:cNvSpPr/>
          <p:nvPr/>
        </p:nvSpPr>
        <p:spPr>
          <a:xfrm>
            <a:off x="750094" y="1475184"/>
            <a:ext cx="76438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i="1" dirty="0">
                <a:solidFill>
                  <a:srgbClr val="BDC3C7"/>
                </a:solidFill>
              </a:rPr>
              <a:t>Результат операции не выходит за пределы множества.</a:t>
            </a:r>
            <a:endParaRPr lang="en-US" sz="727" dirty="0"/>
          </a:p>
        </p:txBody>
      </p:sp>
      <p:sp>
        <p:nvSpPr>
          <p:cNvPr id="11" name="Shape 8"/>
          <p:cNvSpPr/>
          <p:nvPr/>
        </p:nvSpPr>
        <p:spPr>
          <a:xfrm>
            <a:off x="571500" y="1896666"/>
            <a:ext cx="8001000" cy="789384"/>
          </a:xfrm>
          <a:prstGeom prst="rect">
            <a:avLst/>
          </a:prstGeom>
          <a:solidFill>
            <a:srgbClr val="2C3E50">
              <a:alpha val="30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571500" y="1896666"/>
            <a:ext cx="28575" cy="789384"/>
          </a:xfrm>
          <a:prstGeom prst="rect">
            <a:avLst/>
          </a:prstGeom>
          <a:solidFill>
            <a:srgbClr val="F39C12"/>
          </a:solidFill>
          <a:ln/>
        </p:spPr>
      </p:sp>
      <p:sp>
        <p:nvSpPr>
          <p:cNvPr id="13" name="Text 10"/>
          <p:cNvSpPr/>
          <p:nvPr/>
        </p:nvSpPr>
        <p:spPr>
          <a:xfrm>
            <a:off x="750094" y="2025253"/>
            <a:ext cx="764381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34" b="1" spc="1" kern="0" dirty="0">
                <a:solidFill>
                  <a:srgbClr val="F39C12"/>
                </a:solidFill>
              </a:rPr>
              <a:t>2. Ассоциативность</a:t>
            </a:r>
            <a:endParaRPr lang="en-US" sz="734" dirty="0"/>
          </a:p>
        </p:txBody>
      </p:sp>
      <p:sp>
        <p:nvSpPr>
          <p:cNvPr id="14" name="Text 11"/>
          <p:cNvSpPr/>
          <p:nvPr/>
        </p:nvSpPr>
        <p:spPr>
          <a:xfrm>
            <a:off x="750094" y="2228850"/>
            <a:ext cx="764381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ECF0F1"/>
                </a:solidFill>
              </a:rPr>
              <a:t>(a · b) · c = a · (b · c)</a:t>
            </a:r>
            <a:endParaRPr lang="en-US" sz="683" dirty="0"/>
          </a:p>
        </p:txBody>
      </p:sp>
      <p:sp>
        <p:nvSpPr>
          <p:cNvPr id="15" name="Text 12"/>
          <p:cNvSpPr/>
          <p:nvPr/>
        </p:nvSpPr>
        <p:spPr>
          <a:xfrm>
            <a:off x="750094" y="2407444"/>
            <a:ext cx="76438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i="1" dirty="0">
                <a:solidFill>
                  <a:srgbClr val="BDC3C7"/>
                </a:solidFill>
              </a:rPr>
              <a:t>Порядок расстановки скобок не влияет на результат.</a:t>
            </a:r>
            <a:endParaRPr lang="en-US" sz="727" dirty="0"/>
          </a:p>
        </p:txBody>
      </p:sp>
      <p:sp>
        <p:nvSpPr>
          <p:cNvPr id="16" name="Shape 13"/>
          <p:cNvSpPr/>
          <p:nvPr/>
        </p:nvSpPr>
        <p:spPr>
          <a:xfrm>
            <a:off x="571500" y="2828925"/>
            <a:ext cx="8001000" cy="798314"/>
          </a:xfrm>
          <a:prstGeom prst="rect">
            <a:avLst/>
          </a:prstGeom>
          <a:solidFill>
            <a:srgbClr val="2C3E50">
              <a:alpha val="30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571500" y="2828925"/>
            <a:ext cx="28575" cy="798314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18" name="Text 15"/>
          <p:cNvSpPr/>
          <p:nvPr/>
        </p:nvSpPr>
        <p:spPr>
          <a:xfrm>
            <a:off x="750094" y="2957513"/>
            <a:ext cx="764381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34" b="1" spc="1" kern="0" dirty="0">
                <a:solidFill>
                  <a:srgbClr val="E74C3C"/>
                </a:solidFill>
              </a:rPr>
              <a:t>3. Нейтральный элемент</a:t>
            </a:r>
            <a:endParaRPr lang="en-US" sz="734" dirty="0"/>
          </a:p>
        </p:txBody>
      </p:sp>
      <p:sp>
        <p:nvSpPr>
          <p:cNvPr id="19" name="Text 16"/>
          <p:cNvSpPr/>
          <p:nvPr/>
        </p:nvSpPr>
        <p:spPr>
          <a:xfrm>
            <a:off x="750094" y="3161109"/>
            <a:ext cx="7643813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ECF0F1"/>
                </a:solidFill>
              </a:rPr>
              <a:t>∃ e: a · e = e · a = a</a:t>
            </a:r>
            <a:endParaRPr lang="en-US" sz="683" dirty="0"/>
          </a:p>
        </p:txBody>
      </p:sp>
      <p:sp>
        <p:nvSpPr>
          <p:cNvPr id="20" name="Text 17"/>
          <p:cNvSpPr/>
          <p:nvPr/>
        </p:nvSpPr>
        <p:spPr>
          <a:xfrm>
            <a:off x="750094" y="3348633"/>
            <a:ext cx="76438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i="1" dirty="0">
                <a:solidFill>
                  <a:srgbClr val="BDC3C7"/>
                </a:solidFill>
              </a:rPr>
              <a:t>Существует элемент, который не меняет другой при операции.</a:t>
            </a:r>
            <a:endParaRPr lang="en-US" sz="727" dirty="0"/>
          </a:p>
        </p:txBody>
      </p:sp>
      <p:sp>
        <p:nvSpPr>
          <p:cNvPr id="21" name="Shape 18"/>
          <p:cNvSpPr/>
          <p:nvPr/>
        </p:nvSpPr>
        <p:spPr>
          <a:xfrm>
            <a:off x="571500" y="3770114"/>
            <a:ext cx="8001000" cy="798314"/>
          </a:xfrm>
          <a:prstGeom prst="rect">
            <a:avLst/>
          </a:prstGeom>
          <a:solidFill>
            <a:srgbClr val="2C3E50">
              <a:alpha val="30000"/>
            </a:srgbClr>
          </a:solidFill>
          <a:ln/>
        </p:spPr>
      </p:sp>
      <p:sp>
        <p:nvSpPr>
          <p:cNvPr id="22" name="Shape 19"/>
          <p:cNvSpPr/>
          <p:nvPr/>
        </p:nvSpPr>
        <p:spPr>
          <a:xfrm>
            <a:off x="571500" y="3770114"/>
            <a:ext cx="28575" cy="798314"/>
          </a:xfrm>
          <a:prstGeom prst="rect">
            <a:avLst/>
          </a:prstGeom>
          <a:solidFill>
            <a:srgbClr val="F39C12"/>
          </a:solidFill>
          <a:ln/>
        </p:spPr>
      </p:sp>
      <p:sp>
        <p:nvSpPr>
          <p:cNvPr id="23" name="Text 20"/>
          <p:cNvSpPr/>
          <p:nvPr/>
        </p:nvSpPr>
        <p:spPr>
          <a:xfrm>
            <a:off x="750094" y="3898702"/>
            <a:ext cx="764381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34" b="1" spc="1" kern="0" dirty="0">
                <a:solidFill>
                  <a:srgbClr val="F39C12"/>
                </a:solidFill>
              </a:rPr>
              <a:t>4. Обратный элемент</a:t>
            </a:r>
            <a:endParaRPr lang="en-US" sz="734" dirty="0"/>
          </a:p>
        </p:txBody>
      </p:sp>
      <p:sp>
        <p:nvSpPr>
          <p:cNvPr id="24" name="Text 21"/>
          <p:cNvSpPr/>
          <p:nvPr/>
        </p:nvSpPr>
        <p:spPr>
          <a:xfrm>
            <a:off x="750094" y="4102298"/>
            <a:ext cx="7643813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ECF0F1"/>
                </a:solidFill>
              </a:rPr>
              <a:t>∀ a ∃ a⁻¹: a · a⁻¹ = e</a:t>
            </a:r>
            <a:endParaRPr lang="en-US" sz="683" dirty="0"/>
          </a:p>
        </p:txBody>
      </p:sp>
      <p:sp>
        <p:nvSpPr>
          <p:cNvPr id="25" name="Text 22"/>
          <p:cNvSpPr/>
          <p:nvPr/>
        </p:nvSpPr>
        <p:spPr>
          <a:xfrm>
            <a:off x="750094" y="4289822"/>
            <a:ext cx="76438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i="1" dirty="0">
                <a:solidFill>
                  <a:srgbClr val="BDC3C7"/>
                </a:solidFill>
              </a:rPr>
              <a:t>Для каждого элемента есть "противоположный", дающий нейтральный.</a:t>
            </a:r>
            <a:endParaRPr lang="en-US" sz="727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-1200000">
            <a:off x="214312" y="357188"/>
            <a:ext cx="630101" cy="136267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500"/>
              </a:lnSpc>
              <a:buNone/>
            </a:pPr>
            <a:r>
              <a:rPr lang="en-US" sz="7717" dirty="0">
                <a:solidFill>
                  <a:srgbClr val="E74C3C">
                    <a:alpha val="10000"/>
                  </a:srgbClr>
                </a:solidFill>
              </a:rPr>
              <a:t>ℤ</a:t>
            </a:r>
            <a:endParaRPr lang="en-US" sz="7717" dirty="0"/>
          </a:p>
        </p:txBody>
      </p:sp>
      <p:sp>
        <p:nvSpPr>
          <p:cNvPr id="4" name="Text 1"/>
          <p:cNvSpPr/>
          <p:nvPr/>
        </p:nvSpPr>
        <p:spPr>
          <a:xfrm rot="900000">
            <a:off x="8367899" y="3546872"/>
            <a:ext cx="490351" cy="11680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100"/>
              </a:lnSpc>
              <a:buNone/>
            </a:pPr>
            <a:r>
              <a:rPr lang="en-US" sz="6615" dirty="0">
                <a:solidFill>
                  <a:srgbClr val="E74C3C">
                    <a:alpha val="10000"/>
                  </a:srgbClr>
                </a:solidFill>
              </a:rPr>
              <a:t>+</a:t>
            </a:r>
            <a:endParaRPr lang="en-US" sz="6615" dirty="0"/>
          </a:p>
        </p:txBody>
      </p:sp>
      <p:sp>
        <p:nvSpPr>
          <p:cNvPr id="5" name="Text 2"/>
          <p:cNvSpPr/>
          <p:nvPr/>
        </p:nvSpPr>
        <p:spPr>
          <a:xfrm>
            <a:off x="571500" y="357188"/>
            <a:ext cx="800100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ECF0F1"/>
                </a:solidFill>
              </a:rPr>
              <a:t>Пример 1: Целые числа по сложению</a:t>
            </a:r>
            <a:endParaRPr lang="en-US" sz="1602" dirty="0"/>
          </a:p>
        </p:txBody>
      </p:sp>
      <p:sp>
        <p:nvSpPr>
          <p:cNvPr id="6" name="Text 3"/>
          <p:cNvSpPr/>
          <p:nvPr/>
        </p:nvSpPr>
        <p:spPr>
          <a:xfrm>
            <a:off x="571500" y="884039"/>
            <a:ext cx="36790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spc="1" kern="0" dirty="0">
                <a:solidFill>
                  <a:srgbClr val="F39C12"/>
                </a:solidFill>
              </a:rPr>
              <a:t>Определение</a:t>
            </a:r>
            <a:endParaRPr lang="en-US" sz="784" dirty="0"/>
          </a:p>
        </p:txBody>
      </p:sp>
      <p:sp>
        <p:nvSpPr>
          <p:cNvPr id="7" name="Shape 4"/>
          <p:cNvSpPr/>
          <p:nvPr/>
        </p:nvSpPr>
        <p:spPr>
          <a:xfrm>
            <a:off x="571500" y="1146572"/>
            <a:ext cx="3679031" cy="787598"/>
          </a:xfrm>
          <a:prstGeom prst="rect">
            <a:avLst/>
          </a:prstGeom>
          <a:solidFill>
            <a:srgbClr val="2C3E50">
              <a:alpha val="40000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571500" y="1146572"/>
            <a:ext cx="21431" cy="787598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9" name="Text 6"/>
          <p:cNvSpPr/>
          <p:nvPr/>
        </p:nvSpPr>
        <p:spPr>
          <a:xfrm>
            <a:off x="714375" y="1289447"/>
            <a:ext cx="339328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BDC3C7"/>
                </a:solidFill>
              </a:rPr>
              <a:t>Множество G:</a:t>
            </a:r>
            <a:endParaRPr lang="en-US" sz="674" dirty="0"/>
          </a:p>
        </p:txBody>
      </p:sp>
      <p:sp>
        <p:nvSpPr>
          <p:cNvPr id="10" name="Text 7"/>
          <p:cNvSpPr/>
          <p:nvPr/>
        </p:nvSpPr>
        <p:spPr>
          <a:xfrm>
            <a:off x="714375" y="1451967"/>
            <a:ext cx="339328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ECF0F1"/>
                </a:solidFill>
              </a:rPr>
              <a:t>ℤ = {..., -2, -1, 0, 1, 2, ...}</a:t>
            </a:r>
            <a:endParaRPr lang="en-US" sz="784" dirty="0"/>
          </a:p>
        </p:txBody>
      </p:sp>
      <p:sp>
        <p:nvSpPr>
          <p:cNvPr id="11" name="Text 8"/>
          <p:cNvSpPr/>
          <p:nvPr/>
        </p:nvSpPr>
        <p:spPr>
          <a:xfrm>
            <a:off x="714375" y="1664494"/>
            <a:ext cx="339328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i="1" dirty="0">
                <a:solidFill>
                  <a:srgbClr val="95A5A6"/>
                </a:solidFill>
              </a:rPr>
              <a:t>Все целые числа</a:t>
            </a:r>
            <a:endParaRPr lang="en-US" sz="674" dirty="0"/>
          </a:p>
        </p:txBody>
      </p:sp>
      <p:sp>
        <p:nvSpPr>
          <p:cNvPr id="12" name="Shape 9"/>
          <p:cNvSpPr/>
          <p:nvPr/>
        </p:nvSpPr>
        <p:spPr>
          <a:xfrm>
            <a:off x="571500" y="2077045"/>
            <a:ext cx="3679031" cy="787598"/>
          </a:xfrm>
          <a:prstGeom prst="rect">
            <a:avLst/>
          </a:prstGeom>
          <a:solidFill>
            <a:srgbClr val="2C3E50">
              <a:alpha val="40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571500" y="2077045"/>
            <a:ext cx="21431" cy="787598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14" name="Text 11"/>
          <p:cNvSpPr/>
          <p:nvPr/>
        </p:nvSpPr>
        <p:spPr>
          <a:xfrm>
            <a:off x="714375" y="2219920"/>
            <a:ext cx="339328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BDC3C7"/>
                </a:solidFill>
              </a:rPr>
              <a:t>Операция ·:</a:t>
            </a:r>
            <a:endParaRPr lang="en-US" sz="674" dirty="0"/>
          </a:p>
        </p:txBody>
      </p:sp>
      <p:sp>
        <p:nvSpPr>
          <p:cNvPr id="15" name="Text 12"/>
          <p:cNvSpPr/>
          <p:nvPr/>
        </p:nvSpPr>
        <p:spPr>
          <a:xfrm>
            <a:off x="714375" y="2382441"/>
            <a:ext cx="339328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ECF0F1"/>
                </a:solidFill>
              </a:rPr>
              <a:t>a + b</a:t>
            </a:r>
            <a:endParaRPr lang="en-US" sz="784" dirty="0"/>
          </a:p>
        </p:txBody>
      </p:sp>
      <p:sp>
        <p:nvSpPr>
          <p:cNvPr id="16" name="Text 13"/>
          <p:cNvSpPr/>
          <p:nvPr/>
        </p:nvSpPr>
        <p:spPr>
          <a:xfrm>
            <a:off x="714375" y="2594967"/>
            <a:ext cx="339328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i="1" dirty="0">
                <a:solidFill>
                  <a:srgbClr val="95A5A6"/>
                </a:solidFill>
              </a:rPr>
              <a:t>Обычное сложение</a:t>
            </a:r>
            <a:endParaRPr lang="en-US" sz="674" dirty="0"/>
          </a:p>
        </p:txBody>
      </p:sp>
      <p:sp>
        <p:nvSpPr>
          <p:cNvPr id="17" name="Shape 14"/>
          <p:cNvSpPr/>
          <p:nvPr/>
        </p:nvSpPr>
        <p:spPr>
          <a:xfrm>
            <a:off x="571500" y="3007519"/>
            <a:ext cx="3679031" cy="787598"/>
          </a:xfrm>
          <a:prstGeom prst="rect">
            <a:avLst/>
          </a:prstGeom>
          <a:solidFill>
            <a:srgbClr val="2C3E50">
              <a:alpha val="40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571500" y="3007519"/>
            <a:ext cx="21431" cy="787598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19" name="Text 16"/>
          <p:cNvSpPr/>
          <p:nvPr/>
        </p:nvSpPr>
        <p:spPr>
          <a:xfrm>
            <a:off x="714375" y="3150394"/>
            <a:ext cx="339328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BDC3C7"/>
                </a:solidFill>
              </a:rPr>
              <a:t>Вопрос:</a:t>
            </a:r>
            <a:endParaRPr lang="en-US" sz="674" dirty="0"/>
          </a:p>
        </p:txBody>
      </p:sp>
      <p:sp>
        <p:nvSpPr>
          <p:cNvPr id="20" name="Text 17"/>
          <p:cNvSpPr/>
          <p:nvPr/>
        </p:nvSpPr>
        <p:spPr>
          <a:xfrm>
            <a:off x="714375" y="3312914"/>
            <a:ext cx="339328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ECF0F1"/>
                </a:solidFill>
              </a:rPr>
              <a:t>Это группа?</a:t>
            </a:r>
            <a:endParaRPr lang="en-US" sz="784" dirty="0"/>
          </a:p>
        </p:txBody>
      </p:sp>
      <p:sp>
        <p:nvSpPr>
          <p:cNvPr id="21" name="Text 18"/>
          <p:cNvSpPr/>
          <p:nvPr/>
        </p:nvSpPr>
        <p:spPr>
          <a:xfrm>
            <a:off x="714375" y="3525441"/>
            <a:ext cx="339328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i="1" dirty="0">
                <a:solidFill>
                  <a:srgbClr val="95A5A6"/>
                </a:solidFill>
              </a:rPr>
              <a:t>Проверим все 4 аксиомы</a:t>
            </a:r>
            <a:endParaRPr lang="en-US" sz="674" dirty="0"/>
          </a:p>
        </p:txBody>
      </p:sp>
      <p:sp>
        <p:nvSpPr>
          <p:cNvPr id="22" name="Text 19"/>
          <p:cNvSpPr/>
          <p:nvPr/>
        </p:nvSpPr>
        <p:spPr>
          <a:xfrm>
            <a:off x="4893469" y="884039"/>
            <a:ext cx="36790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spc="1" kern="0" dirty="0">
                <a:solidFill>
                  <a:srgbClr val="F39C12"/>
                </a:solidFill>
              </a:rPr>
              <a:t>Проверка аксиом</a:t>
            </a:r>
            <a:endParaRPr lang="en-US" sz="784" dirty="0"/>
          </a:p>
        </p:txBody>
      </p:sp>
      <p:sp>
        <p:nvSpPr>
          <p:cNvPr id="23" name="Shape 20"/>
          <p:cNvSpPr/>
          <p:nvPr/>
        </p:nvSpPr>
        <p:spPr>
          <a:xfrm>
            <a:off x="4893469" y="1146572"/>
            <a:ext cx="3679031" cy="496825"/>
          </a:xfrm>
          <a:prstGeom prst="rect">
            <a:avLst/>
          </a:prstGeom>
          <a:solidFill>
            <a:srgbClr val="2C3E50">
              <a:alpha val="30000"/>
            </a:srgbClr>
          </a:solidFill>
          <a:ln/>
        </p:spPr>
      </p:sp>
      <p:sp>
        <p:nvSpPr>
          <p:cNvPr id="24" name="Shape 21"/>
          <p:cNvSpPr/>
          <p:nvPr/>
        </p:nvSpPr>
        <p:spPr>
          <a:xfrm>
            <a:off x="4893469" y="1146572"/>
            <a:ext cx="21431" cy="496825"/>
          </a:xfrm>
          <a:prstGeom prst="rect">
            <a:avLst/>
          </a:prstGeom>
          <a:solidFill>
            <a:srgbClr val="27AE60"/>
          </a:solidFill>
          <a:ln/>
        </p:spPr>
      </p:sp>
      <p:sp>
        <p:nvSpPr>
          <p:cNvPr id="25" name="Text 22"/>
          <p:cNvSpPr/>
          <p:nvPr/>
        </p:nvSpPr>
        <p:spPr>
          <a:xfrm>
            <a:off x="5000625" y="1268016"/>
            <a:ext cx="95799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7AE60"/>
                </a:solidFill>
              </a:rPr>
              <a:t>✓</a:t>
            </a:r>
            <a:endParaRPr lang="en-US" sz="885" dirty="0"/>
          </a:p>
        </p:txBody>
      </p:sp>
      <p:sp>
        <p:nvSpPr>
          <p:cNvPr id="26" name="Text 23"/>
          <p:cNvSpPr/>
          <p:nvPr/>
        </p:nvSpPr>
        <p:spPr>
          <a:xfrm>
            <a:off x="5167861" y="1253728"/>
            <a:ext cx="329748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ECF0F1"/>
                </a:solidFill>
              </a:rPr>
              <a:t>Замкнутость</a:t>
            </a:r>
            <a:endParaRPr lang="en-US" sz="634" dirty="0"/>
          </a:p>
        </p:txBody>
      </p:sp>
      <p:sp>
        <p:nvSpPr>
          <p:cNvPr id="27" name="Text 24"/>
          <p:cNvSpPr/>
          <p:nvPr/>
        </p:nvSpPr>
        <p:spPr>
          <a:xfrm>
            <a:off x="5167861" y="1416248"/>
            <a:ext cx="3297482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BDC3C7"/>
                </a:solidFill>
              </a:rPr>
              <a:t>2 + 3 = 5 ∈ ℤ ✓</a:t>
            </a:r>
            <a:endParaRPr lang="en-US" sz="621" dirty="0"/>
          </a:p>
        </p:txBody>
      </p:sp>
      <p:sp>
        <p:nvSpPr>
          <p:cNvPr id="28" name="Shape 25"/>
          <p:cNvSpPr/>
          <p:nvPr/>
        </p:nvSpPr>
        <p:spPr>
          <a:xfrm>
            <a:off x="4893469" y="1771985"/>
            <a:ext cx="3679031" cy="496825"/>
          </a:xfrm>
          <a:prstGeom prst="rect">
            <a:avLst/>
          </a:prstGeom>
          <a:solidFill>
            <a:srgbClr val="2C3E50">
              <a:alpha val="30000"/>
            </a:srgbClr>
          </a:solidFill>
          <a:ln/>
        </p:spPr>
      </p:sp>
      <p:sp>
        <p:nvSpPr>
          <p:cNvPr id="29" name="Shape 26"/>
          <p:cNvSpPr/>
          <p:nvPr/>
        </p:nvSpPr>
        <p:spPr>
          <a:xfrm>
            <a:off x="4893469" y="1771985"/>
            <a:ext cx="21431" cy="496825"/>
          </a:xfrm>
          <a:prstGeom prst="rect">
            <a:avLst/>
          </a:prstGeom>
          <a:solidFill>
            <a:srgbClr val="27AE60"/>
          </a:solidFill>
          <a:ln/>
        </p:spPr>
      </p:sp>
      <p:sp>
        <p:nvSpPr>
          <p:cNvPr id="30" name="Text 27"/>
          <p:cNvSpPr/>
          <p:nvPr/>
        </p:nvSpPr>
        <p:spPr>
          <a:xfrm>
            <a:off x="5000625" y="1893429"/>
            <a:ext cx="95799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7AE60"/>
                </a:solidFill>
              </a:rPr>
              <a:t>✓</a:t>
            </a:r>
            <a:endParaRPr lang="en-US" sz="885" dirty="0"/>
          </a:p>
        </p:txBody>
      </p:sp>
      <p:sp>
        <p:nvSpPr>
          <p:cNvPr id="31" name="Text 28"/>
          <p:cNvSpPr/>
          <p:nvPr/>
        </p:nvSpPr>
        <p:spPr>
          <a:xfrm>
            <a:off x="5167861" y="1879141"/>
            <a:ext cx="329748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ECF0F1"/>
                </a:solidFill>
              </a:rPr>
              <a:t>Ассоциативность</a:t>
            </a:r>
            <a:endParaRPr lang="en-US" sz="634" dirty="0"/>
          </a:p>
        </p:txBody>
      </p:sp>
      <p:sp>
        <p:nvSpPr>
          <p:cNvPr id="32" name="Text 29"/>
          <p:cNvSpPr/>
          <p:nvPr/>
        </p:nvSpPr>
        <p:spPr>
          <a:xfrm>
            <a:off x="5167861" y="2041661"/>
            <a:ext cx="3297482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BDC3C7"/>
                </a:solidFill>
              </a:rPr>
              <a:t>(1+2)+3 = 1+(2+3) = 6 ✓</a:t>
            </a:r>
            <a:endParaRPr lang="en-US" sz="621" dirty="0"/>
          </a:p>
        </p:txBody>
      </p:sp>
      <p:sp>
        <p:nvSpPr>
          <p:cNvPr id="33" name="Shape 30"/>
          <p:cNvSpPr/>
          <p:nvPr/>
        </p:nvSpPr>
        <p:spPr>
          <a:xfrm>
            <a:off x="4893469" y="2397398"/>
            <a:ext cx="3679031" cy="496825"/>
          </a:xfrm>
          <a:prstGeom prst="rect">
            <a:avLst/>
          </a:prstGeom>
          <a:solidFill>
            <a:srgbClr val="2C3E50">
              <a:alpha val="30000"/>
            </a:srgbClr>
          </a:solidFill>
          <a:ln/>
        </p:spPr>
      </p:sp>
      <p:sp>
        <p:nvSpPr>
          <p:cNvPr id="34" name="Shape 31"/>
          <p:cNvSpPr/>
          <p:nvPr/>
        </p:nvSpPr>
        <p:spPr>
          <a:xfrm>
            <a:off x="4893469" y="2397398"/>
            <a:ext cx="21431" cy="496825"/>
          </a:xfrm>
          <a:prstGeom prst="rect">
            <a:avLst/>
          </a:prstGeom>
          <a:solidFill>
            <a:srgbClr val="27AE60"/>
          </a:solidFill>
          <a:ln/>
        </p:spPr>
      </p:sp>
      <p:sp>
        <p:nvSpPr>
          <p:cNvPr id="35" name="Text 32"/>
          <p:cNvSpPr/>
          <p:nvPr/>
        </p:nvSpPr>
        <p:spPr>
          <a:xfrm>
            <a:off x="5000625" y="2518842"/>
            <a:ext cx="95799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7AE60"/>
                </a:solidFill>
              </a:rPr>
              <a:t>✓</a:t>
            </a:r>
            <a:endParaRPr lang="en-US" sz="885" dirty="0"/>
          </a:p>
        </p:txBody>
      </p:sp>
      <p:sp>
        <p:nvSpPr>
          <p:cNvPr id="36" name="Text 33"/>
          <p:cNvSpPr/>
          <p:nvPr/>
        </p:nvSpPr>
        <p:spPr>
          <a:xfrm>
            <a:off x="5167861" y="2504554"/>
            <a:ext cx="329748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ECF0F1"/>
                </a:solidFill>
              </a:rPr>
              <a:t>Нейтральный элемент</a:t>
            </a:r>
            <a:endParaRPr lang="en-US" sz="634" dirty="0"/>
          </a:p>
        </p:txBody>
      </p:sp>
      <p:sp>
        <p:nvSpPr>
          <p:cNvPr id="37" name="Text 34"/>
          <p:cNvSpPr/>
          <p:nvPr/>
        </p:nvSpPr>
        <p:spPr>
          <a:xfrm>
            <a:off x="5167861" y="2667074"/>
            <a:ext cx="3297482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BDC3C7"/>
                </a:solidFill>
              </a:rPr>
              <a:t>e = 0: 5 + 0 = 5 ✓</a:t>
            </a:r>
            <a:endParaRPr lang="en-US" sz="621" dirty="0"/>
          </a:p>
        </p:txBody>
      </p:sp>
      <p:sp>
        <p:nvSpPr>
          <p:cNvPr id="38" name="Shape 35"/>
          <p:cNvSpPr/>
          <p:nvPr/>
        </p:nvSpPr>
        <p:spPr>
          <a:xfrm>
            <a:off x="4893469" y="3022811"/>
            <a:ext cx="3679031" cy="496825"/>
          </a:xfrm>
          <a:prstGeom prst="rect">
            <a:avLst/>
          </a:prstGeom>
          <a:solidFill>
            <a:srgbClr val="2C3E50">
              <a:alpha val="30000"/>
            </a:srgbClr>
          </a:solidFill>
          <a:ln/>
        </p:spPr>
      </p:sp>
      <p:sp>
        <p:nvSpPr>
          <p:cNvPr id="39" name="Shape 36"/>
          <p:cNvSpPr/>
          <p:nvPr/>
        </p:nvSpPr>
        <p:spPr>
          <a:xfrm>
            <a:off x="4893469" y="3022811"/>
            <a:ext cx="21431" cy="496825"/>
          </a:xfrm>
          <a:prstGeom prst="rect">
            <a:avLst/>
          </a:prstGeom>
          <a:solidFill>
            <a:srgbClr val="27AE60"/>
          </a:solidFill>
          <a:ln/>
        </p:spPr>
      </p:sp>
      <p:sp>
        <p:nvSpPr>
          <p:cNvPr id="40" name="Text 37"/>
          <p:cNvSpPr/>
          <p:nvPr/>
        </p:nvSpPr>
        <p:spPr>
          <a:xfrm>
            <a:off x="5000625" y="3144255"/>
            <a:ext cx="95799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27AE60"/>
                </a:solidFill>
              </a:rPr>
              <a:t>✓</a:t>
            </a:r>
            <a:endParaRPr lang="en-US" sz="885" dirty="0"/>
          </a:p>
        </p:txBody>
      </p:sp>
      <p:sp>
        <p:nvSpPr>
          <p:cNvPr id="41" name="Text 38"/>
          <p:cNvSpPr/>
          <p:nvPr/>
        </p:nvSpPr>
        <p:spPr>
          <a:xfrm>
            <a:off x="5167861" y="3129967"/>
            <a:ext cx="329748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ECF0F1"/>
                </a:solidFill>
              </a:rPr>
              <a:t>Обратный элемент</a:t>
            </a:r>
            <a:endParaRPr lang="en-US" sz="634" dirty="0"/>
          </a:p>
        </p:txBody>
      </p:sp>
      <p:sp>
        <p:nvSpPr>
          <p:cNvPr id="42" name="Text 39"/>
          <p:cNvSpPr/>
          <p:nvPr/>
        </p:nvSpPr>
        <p:spPr>
          <a:xfrm>
            <a:off x="5167861" y="3292487"/>
            <a:ext cx="3297482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21" dirty="0">
                <a:solidFill>
                  <a:srgbClr val="BDC3C7"/>
                </a:solidFill>
              </a:rPr>
              <a:t>Для 5: -5, 5+(-5)=0 ✓</a:t>
            </a:r>
            <a:endParaRPr lang="en-US" sz="621" dirty="0"/>
          </a:p>
        </p:txBody>
      </p:sp>
      <p:sp>
        <p:nvSpPr>
          <p:cNvPr id="43" name="Shape 40"/>
          <p:cNvSpPr/>
          <p:nvPr/>
        </p:nvSpPr>
        <p:spPr>
          <a:xfrm>
            <a:off x="571500" y="4116586"/>
            <a:ext cx="8001000" cy="638640"/>
          </a:xfrm>
          <a:prstGeom prst="rect">
            <a:avLst/>
          </a:prstGeom>
          <a:solidFill>
            <a:srgbClr val="E74C3C">
              <a:alpha val="10000"/>
            </a:srgbClr>
          </a:solidFill>
          <a:ln/>
        </p:spPr>
      </p:sp>
      <p:sp>
        <p:nvSpPr>
          <p:cNvPr id="44" name="Shape 41"/>
          <p:cNvSpPr/>
          <p:nvPr/>
        </p:nvSpPr>
        <p:spPr>
          <a:xfrm>
            <a:off x="571500" y="4116586"/>
            <a:ext cx="28575" cy="638640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45" name="Text 42"/>
          <p:cNvSpPr/>
          <p:nvPr/>
        </p:nvSpPr>
        <p:spPr>
          <a:xfrm>
            <a:off x="714375" y="4259461"/>
            <a:ext cx="77152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39C12"/>
                </a:solidFill>
              </a:rPr>
              <a:t>Вывод:</a:t>
            </a:r>
            <a:endParaRPr lang="en-US" sz="683" dirty="0"/>
          </a:p>
        </p:txBody>
      </p:sp>
      <p:sp>
        <p:nvSpPr>
          <p:cNvPr id="46" name="Text 43"/>
          <p:cNvSpPr/>
          <p:nvPr/>
        </p:nvSpPr>
        <p:spPr>
          <a:xfrm>
            <a:off x="714375" y="4452342"/>
            <a:ext cx="7715250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(ℤ, +) — это 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BDC3C7"/>
                </a:solidFill>
              </a:rPr>
              <a:t>абелева (коммутативная) группа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, так как все 4 аксиомы выполняются, и дополнительно a + b = b + a.</a:t>
            </a:r>
            <a:endParaRPr lang="en-US" sz="727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-1200000">
            <a:off x="357187" y="571500"/>
            <a:ext cx="785813" cy="114121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7400"/>
              </a:lnSpc>
              <a:buNone/>
            </a:pPr>
            <a:r>
              <a:rPr lang="en-US" sz="6064" dirty="0">
                <a:solidFill>
                  <a:srgbClr val="E74C3C">
                    <a:alpha val="10000"/>
                  </a:srgbClr>
                </a:solidFill>
              </a:rPr>
              <a:t>∈</a:t>
            </a:r>
            <a:endParaRPr lang="en-US" sz="6064" dirty="0"/>
          </a:p>
        </p:txBody>
      </p:sp>
      <p:sp>
        <p:nvSpPr>
          <p:cNvPr id="4" name="Text 1"/>
          <p:cNvSpPr/>
          <p:nvPr/>
        </p:nvSpPr>
        <p:spPr>
          <a:xfrm rot="1080000">
            <a:off x="8204736" y="3839766"/>
            <a:ext cx="367764" cy="8751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61" dirty="0">
                <a:solidFill>
                  <a:srgbClr val="E74C3C">
                    <a:alpha val="10000"/>
                  </a:srgbClr>
                </a:solidFill>
              </a:rPr>
              <a:t>÷</a:t>
            </a:r>
            <a:endParaRPr lang="en-US" sz="4961" dirty="0"/>
          </a:p>
        </p:txBody>
      </p:sp>
      <p:sp>
        <p:nvSpPr>
          <p:cNvPr id="5" name="Text 2"/>
          <p:cNvSpPr/>
          <p:nvPr/>
        </p:nvSpPr>
        <p:spPr>
          <a:xfrm>
            <a:off x="571500" y="357188"/>
            <a:ext cx="800100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ECF0F1"/>
                </a:solidFill>
              </a:rPr>
              <a:t>Пример 2: Ненулевые рациональные числа по умножению</a:t>
            </a:r>
            <a:endParaRPr lang="en-US" sz="1397" dirty="0"/>
          </a:p>
        </p:txBody>
      </p:sp>
      <p:sp>
        <p:nvSpPr>
          <p:cNvPr id="6" name="Text 3"/>
          <p:cNvSpPr/>
          <p:nvPr/>
        </p:nvSpPr>
        <p:spPr>
          <a:xfrm>
            <a:off x="571500" y="844748"/>
            <a:ext cx="36790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F39C12"/>
                </a:solidFill>
              </a:rPr>
              <a:t>Определение группы</a:t>
            </a:r>
            <a:endParaRPr lang="en-US" sz="683" dirty="0"/>
          </a:p>
        </p:txBody>
      </p:sp>
      <p:sp>
        <p:nvSpPr>
          <p:cNvPr id="7" name="Shape 4"/>
          <p:cNvSpPr/>
          <p:nvPr/>
        </p:nvSpPr>
        <p:spPr>
          <a:xfrm>
            <a:off x="571500" y="1087636"/>
            <a:ext cx="3679031" cy="1153716"/>
          </a:xfrm>
          <a:prstGeom prst="rect">
            <a:avLst/>
          </a:prstGeom>
          <a:solidFill>
            <a:srgbClr val="2C3E50">
              <a:alpha val="40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714375" y="1230511"/>
            <a:ext cx="339328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Множество G:</a:t>
            </a:r>
            <a:endParaRPr lang="en-US" sz="727" dirty="0"/>
          </a:p>
        </p:txBody>
      </p:sp>
      <p:sp>
        <p:nvSpPr>
          <p:cNvPr id="9" name="Text 6"/>
          <p:cNvSpPr/>
          <p:nvPr/>
        </p:nvSpPr>
        <p:spPr>
          <a:xfrm>
            <a:off x="714375" y="1401961"/>
            <a:ext cx="339328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ECF0F1"/>
                </a:solidFill>
              </a:rPr>
              <a:t>ℚ \ {0}</a:t>
            </a:r>
            <a:endParaRPr lang="en-US" sz="784" dirty="0"/>
          </a:p>
        </p:txBody>
      </p:sp>
      <p:sp>
        <p:nvSpPr>
          <p:cNvPr id="10" name="Text 7"/>
          <p:cNvSpPr/>
          <p:nvPr/>
        </p:nvSpPr>
        <p:spPr>
          <a:xfrm>
            <a:off x="714375" y="1664494"/>
            <a:ext cx="339328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Операция ·:</a:t>
            </a:r>
            <a:endParaRPr lang="en-US" sz="727" dirty="0"/>
          </a:p>
        </p:txBody>
      </p:sp>
      <p:sp>
        <p:nvSpPr>
          <p:cNvPr id="11" name="Text 8"/>
          <p:cNvSpPr/>
          <p:nvPr/>
        </p:nvSpPr>
        <p:spPr>
          <a:xfrm>
            <a:off x="714375" y="1835944"/>
            <a:ext cx="339328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ECF0F1"/>
                </a:solidFill>
              </a:rPr>
              <a:t>Умножение</a:t>
            </a:r>
            <a:endParaRPr lang="en-US" sz="784" dirty="0"/>
          </a:p>
        </p:txBody>
      </p:sp>
      <p:sp>
        <p:nvSpPr>
          <p:cNvPr id="12" name="Text 9"/>
          <p:cNvSpPr/>
          <p:nvPr/>
        </p:nvSpPr>
        <p:spPr>
          <a:xfrm>
            <a:off x="571500" y="2384227"/>
            <a:ext cx="3679031" cy="651477"/>
          </a:xfrm>
          <a:prstGeom prst="rect">
            <a:avLst/>
          </a:prstGeom>
          <a:noFill/>
          <a:ln/>
        </p:spPr>
        <p:txBody>
          <a:bodyPr wrap="square" lIns="127508" tIns="102108" rIns="102108" bIns="102108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BDC3C7"/>
                </a:solidFill>
              </a:rPr>
              <a:t>Примеры элементов: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 1, -2, 1/2, 3/4, -5/7, ... 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
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
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BDC3C7"/>
                </a:solidFill>
              </a:rPr>
              <a:t>Важно: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 Исключаем 0, так как нет обратного элемента для нуля!</a:t>
            </a:r>
            <a:endParaRPr lang="en-US" sz="683" dirty="0"/>
          </a:p>
        </p:txBody>
      </p:sp>
      <p:sp>
        <p:nvSpPr>
          <p:cNvPr id="13" name="Text 10"/>
          <p:cNvSpPr/>
          <p:nvPr/>
        </p:nvSpPr>
        <p:spPr>
          <a:xfrm>
            <a:off x="4893469" y="844748"/>
            <a:ext cx="36790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1" kern="0" dirty="0">
                <a:solidFill>
                  <a:srgbClr val="F39C12"/>
                </a:solidFill>
              </a:rPr>
              <a:t>Проверка аксиом</a:t>
            </a:r>
            <a:endParaRPr lang="en-US" sz="683" dirty="0"/>
          </a:p>
        </p:txBody>
      </p:sp>
      <p:sp>
        <p:nvSpPr>
          <p:cNvPr id="14" name="Text 11"/>
          <p:cNvSpPr/>
          <p:nvPr/>
        </p:nvSpPr>
        <p:spPr>
          <a:xfrm>
            <a:off x="4893469" y="1087636"/>
            <a:ext cx="214313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E74C3C"/>
                </a:solidFill>
              </a:rPr>
              <a:t>✓</a:t>
            </a:r>
            <a:endParaRPr lang="en-US" sz="1193" dirty="0"/>
          </a:p>
        </p:txBody>
      </p:sp>
      <p:sp>
        <p:nvSpPr>
          <p:cNvPr id="15" name="Text 12"/>
          <p:cNvSpPr/>
          <p:nvPr/>
        </p:nvSpPr>
        <p:spPr>
          <a:xfrm>
            <a:off x="5214938" y="1087636"/>
            <a:ext cx="335756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ECF0F1"/>
                </a:solidFill>
              </a:rPr>
              <a:t>Замкнутость</a:t>
            </a:r>
            <a:endParaRPr lang="en-US" sz="683" dirty="0"/>
          </a:p>
        </p:txBody>
      </p:sp>
      <p:sp>
        <p:nvSpPr>
          <p:cNvPr id="16" name="Text 13"/>
          <p:cNvSpPr/>
          <p:nvPr/>
        </p:nvSpPr>
        <p:spPr>
          <a:xfrm>
            <a:off x="5214938" y="1259086"/>
            <a:ext cx="335756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F39C12"/>
                </a:solidFill>
              </a:rPr>
              <a:t>(2/3) · (3/5) = 2/5 ∈ ℚ\{0}</a:t>
            </a:r>
            <a:endParaRPr lang="en-US" sz="674" dirty="0"/>
          </a:p>
        </p:txBody>
      </p:sp>
      <p:sp>
        <p:nvSpPr>
          <p:cNvPr id="17" name="Text 14"/>
          <p:cNvSpPr/>
          <p:nvPr/>
        </p:nvSpPr>
        <p:spPr>
          <a:xfrm>
            <a:off x="5214938" y="1423392"/>
            <a:ext cx="3357563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BDC3C7"/>
                </a:solidFill>
              </a:rPr>
              <a:t>Произведение ненулевых рациональных чисел всегда ненулевое рациональное число.</a:t>
            </a:r>
            <a:endParaRPr lang="en-US" sz="674" dirty="0"/>
          </a:p>
        </p:txBody>
      </p:sp>
      <p:sp>
        <p:nvSpPr>
          <p:cNvPr id="18" name="Text 15"/>
          <p:cNvSpPr/>
          <p:nvPr/>
        </p:nvSpPr>
        <p:spPr>
          <a:xfrm>
            <a:off x="4893469" y="1830586"/>
            <a:ext cx="214313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E74C3C"/>
                </a:solidFill>
              </a:rPr>
              <a:t>✓</a:t>
            </a:r>
            <a:endParaRPr lang="en-US" sz="1193" dirty="0"/>
          </a:p>
        </p:txBody>
      </p:sp>
      <p:sp>
        <p:nvSpPr>
          <p:cNvPr id="19" name="Text 16"/>
          <p:cNvSpPr/>
          <p:nvPr/>
        </p:nvSpPr>
        <p:spPr>
          <a:xfrm>
            <a:off x="5214938" y="1830586"/>
            <a:ext cx="335756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ECF0F1"/>
                </a:solidFill>
              </a:rPr>
              <a:t>Ассоциативность</a:t>
            </a:r>
            <a:endParaRPr lang="en-US" sz="683" dirty="0"/>
          </a:p>
        </p:txBody>
      </p:sp>
      <p:sp>
        <p:nvSpPr>
          <p:cNvPr id="20" name="Text 17"/>
          <p:cNvSpPr/>
          <p:nvPr/>
        </p:nvSpPr>
        <p:spPr>
          <a:xfrm>
            <a:off x="5214938" y="2002036"/>
            <a:ext cx="335756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F39C12"/>
                </a:solidFill>
              </a:rPr>
              <a:t>(a · b) · c = a · (b · c)</a:t>
            </a:r>
            <a:endParaRPr lang="en-US" sz="674" dirty="0"/>
          </a:p>
        </p:txBody>
      </p:sp>
      <p:sp>
        <p:nvSpPr>
          <p:cNvPr id="21" name="Text 18"/>
          <p:cNvSpPr/>
          <p:nvPr/>
        </p:nvSpPr>
        <p:spPr>
          <a:xfrm>
            <a:off x="5214938" y="2157413"/>
            <a:ext cx="3357563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BDC3C7"/>
                </a:solidFill>
              </a:rPr>
              <a:t>Выполняется для обычного умножения.</a:t>
            </a:r>
            <a:endParaRPr lang="en-US" sz="674" dirty="0"/>
          </a:p>
        </p:txBody>
      </p:sp>
      <p:sp>
        <p:nvSpPr>
          <p:cNvPr id="22" name="Text 19"/>
          <p:cNvSpPr/>
          <p:nvPr/>
        </p:nvSpPr>
        <p:spPr>
          <a:xfrm>
            <a:off x="4893469" y="2425303"/>
            <a:ext cx="214313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E74C3C"/>
                </a:solidFill>
              </a:rPr>
              <a:t>✓</a:t>
            </a:r>
            <a:endParaRPr lang="en-US" sz="1193" dirty="0"/>
          </a:p>
        </p:txBody>
      </p:sp>
      <p:sp>
        <p:nvSpPr>
          <p:cNvPr id="23" name="Text 20"/>
          <p:cNvSpPr/>
          <p:nvPr/>
        </p:nvSpPr>
        <p:spPr>
          <a:xfrm>
            <a:off x="5214938" y="2425303"/>
            <a:ext cx="335756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ECF0F1"/>
                </a:solidFill>
              </a:rPr>
              <a:t>Нейтральный элемент</a:t>
            </a:r>
            <a:endParaRPr lang="en-US" sz="683" dirty="0"/>
          </a:p>
        </p:txBody>
      </p:sp>
      <p:sp>
        <p:nvSpPr>
          <p:cNvPr id="24" name="Text 21"/>
          <p:cNvSpPr/>
          <p:nvPr/>
        </p:nvSpPr>
        <p:spPr>
          <a:xfrm>
            <a:off x="5214938" y="2596753"/>
            <a:ext cx="335756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F39C12"/>
                </a:solidFill>
              </a:rPr>
              <a:t>e = 1</a:t>
            </a:r>
            <a:endParaRPr lang="en-US" sz="674" dirty="0"/>
          </a:p>
        </p:txBody>
      </p:sp>
      <p:sp>
        <p:nvSpPr>
          <p:cNvPr id="25" name="Text 22"/>
          <p:cNvSpPr/>
          <p:nvPr/>
        </p:nvSpPr>
        <p:spPr>
          <a:xfrm>
            <a:off x="5214938" y="2752130"/>
            <a:ext cx="3357563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BDC3C7"/>
                </a:solidFill>
              </a:rPr>
              <a:t>a · 1 = a для всех a ∈ ℚ\{0}</a:t>
            </a:r>
            <a:endParaRPr lang="en-US" sz="674" dirty="0"/>
          </a:p>
        </p:txBody>
      </p:sp>
      <p:sp>
        <p:nvSpPr>
          <p:cNvPr id="26" name="Text 23"/>
          <p:cNvSpPr/>
          <p:nvPr/>
        </p:nvSpPr>
        <p:spPr>
          <a:xfrm>
            <a:off x="4893469" y="3020020"/>
            <a:ext cx="214313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E74C3C"/>
                </a:solidFill>
              </a:rPr>
              <a:t>✓</a:t>
            </a:r>
            <a:endParaRPr lang="en-US" sz="1193" dirty="0"/>
          </a:p>
        </p:txBody>
      </p:sp>
      <p:sp>
        <p:nvSpPr>
          <p:cNvPr id="27" name="Text 24"/>
          <p:cNvSpPr/>
          <p:nvPr/>
        </p:nvSpPr>
        <p:spPr>
          <a:xfrm>
            <a:off x="5214938" y="3020020"/>
            <a:ext cx="335756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ECF0F1"/>
                </a:solidFill>
              </a:rPr>
              <a:t>Обратный элемент</a:t>
            </a:r>
            <a:endParaRPr lang="en-US" sz="683" dirty="0"/>
          </a:p>
        </p:txBody>
      </p:sp>
      <p:sp>
        <p:nvSpPr>
          <p:cNvPr id="28" name="Text 25"/>
          <p:cNvSpPr/>
          <p:nvPr/>
        </p:nvSpPr>
        <p:spPr>
          <a:xfrm>
            <a:off x="5214938" y="3191470"/>
            <a:ext cx="335756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F39C12"/>
                </a:solidFill>
              </a:rPr>
              <a:t>a⁻¹ = 1/a</a:t>
            </a:r>
            <a:endParaRPr lang="en-US" sz="674" dirty="0"/>
          </a:p>
        </p:txBody>
      </p:sp>
      <p:sp>
        <p:nvSpPr>
          <p:cNvPr id="29" name="Text 26"/>
          <p:cNvSpPr/>
          <p:nvPr/>
        </p:nvSpPr>
        <p:spPr>
          <a:xfrm>
            <a:off x="5214938" y="3346847"/>
            <a:ext cx="3357563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BDC3C7"/>
                </a:solidFill>
              </a:rPr>
              <a:t>Для 2/3 обратный это 3/2. (2/3)·(3/2) = 1 ✓</a:t>
            </a:r>
            <a:endParaRPr lang="en-US" sz="674" dirty="0"/>
          </a:p>
        </p:txBody>
      </p:sp>
      <p:sp>
        <p:nvSpPr>
          <p:cNvPr id="30" name="Shape 27"/>
          <p:cNvSpPr/>
          <p:nvPr/>
        </p:nvSpPr>
        <p:spPr>
          <a:xfrm>
            <a:off x="571500" y="3829050"/>
            <a:ext cx="8001000" cy="610065"/>
          </a:xfrm>
          <a:prstGeom prst="rect">
            <a:avLst/>
          </a:prstGeom>
          <a:solidFill>
            <a:srgbClr val="E74C3C">
              <a:alpha val="10000"/>
            </a:srgbClr>
          </a:solidFill>
          <a:ln/>
        </p:spPr>
      </p:sp>
      <p:sp>
        <p:nvSpPr>
          <p:cNvPr id="31" name="Shape 28"/>
          <p:cNvSpPr/>
          <p:nvPr/>
        </p:nvSpPr>
        <p:spPr>
          <a:xfrm>
            <a:off x="571500" y="3829050"/>
            <a:ext cx="28575" cy="610065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32" name="Text 29"/>
          <p:cNvSpPr/>
          <p:nvPr/>
        </p:nvSpPr>
        <p:spPr>
          <a:xfrm>
            <a:off x="714375" y="3957638"/>
            <a:ext cx="77152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E74C3C"/>
                </a:solidFill>
              </a:rPr>
              <a:t>Вывод</a:t>
            </a:r>
            <a:endParaRPr lang="en-US" sz="683" dirty="0"/>
          </a:p>
        </p:txBody>
      </p:sp>
      <p:sp>
        <p:nvSpPr>
          <p:cNvPr id="33" name="Text 30"/>
          <p:cNvSpPr/>
          <p:nvPr/>
        </p:nvSpPr>
        <p:spPr>
          <a:xfrm>
            <a:off x="714375" y="4150519"/>
            <a:ext cx="7715250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(ℚ \ {0}, ·) — это 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BDC3C7"/>
                </a:solidFill>
              </a:rPr>
              <a:t>абелева (коммутативная) группа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, так как a · b = b · a для всех элементов.</a:t>
            </a:r>
            <a:endParaRPr lang="en-US" sz="72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8854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-1200000">
            <a:off x="7572375" y="428625"/>
            <a:ext cx="714375" cy="103762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6800"/>
              </a:lnSpc>
              <a:buNone/>
            </a:pPr>
            <a:r>
              <a:rPr lang="en-US" sz="5513" dirty="0">
                <a:solidFill>
                  <a:srgbClr val="E74C3C">
                    <a:alpha val="10000"/>
                  </a:srgbClr>
                </a:solidFill>
              </a:rPr>
              <a:t>∉</a:t>
            </a:r>
            <a:endParaRPr lang="en-US" sz="5513" dirty="0"/>
          </a:p>
        </p:txBody>
      </p:sp>
      <p:sp>
        <p:nvSpPr>
          <p:cNvPr id="4" name="Text 1"/>
          <p:cNvSpPr/>
          <p:nvPr/>
        </p:nvSpPr>
        <p:spPr>
          <a:xfrm rot="1500000">
            <a:off x="500063" y="4241936"/>
            <a:ext cx="367764" cy="8751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61" dirty="0">
                <a:solidFill>
                  <a:srgbClr val="E74C3C">
                    <a:alpha val="10000"/>
                  </a:srgbClr>
                </a:solidFill>
              </a:rPr>
              <a:t>×</a:t>
            </a:r>
            <a:endParaRPr lang="en-US" sz="4961" dirty="0"/>
          </a:p>
        </p:txBody>
      </p:sp>
      <p:sp>
        <p:nvSpPr>
          <p:cNvPr id="5" name="Text 2"/>
          <p:cNvSpPr/>
          <p:nvPr/>
        </p:nvSpPr>
        <p:spPr>
          <a:xfrm>
            <a:off x="571500" y="357188"/>
            <a:ext cx="800100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ECF0F1"/>
                </a:solidFill>
              </a:rPr>
              <a:t>Антипример: Целые числа по умножению</a:t>
            </a:r>
            <a:endParaRPr lang="en-US" sz="1602" dirty="0"/>
          </a:p>
        </p:txBody>
      </p:sp>
      <p:sp>
        <p:nvSpPr>
          <p:cNvPr id="6" name="Shape 3"/>
          <p:cNvSpPr/>
          <p:nvPr/>
        </p:nvSpPr>
        <p:spPr>
          <a:xfrm>
            <a:off x="571500" y="919758"/>
            <a:ext cx="8001000" cy="673298"/>
          </a:xfrm>
          <a:prstGeom prst="rect">
            <a:avLst/>
          </a:prstGeom>
          <a:solidFill>
            <a:srgbClr val="E74C3C">
              <a:alpha val="10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571500" y="919758"/>
            <a:ext cx="28575" cy="673298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8" name="Text 5"/>
          <p:cNvSpPr/>
          <p:nvPr/>
        </p:nvSpPr>
        <p:spPr>
          <a:xfrm>
            <a:off x="750094" y="1062633"/>
            <a:ext cx="76438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spc="1" kern="0" dirty="0">
                <a:solidFill>
                  <a:srgbClr val="E74C3C"/>
                </a:solidFill>
              </a:rPr>
              <a:t>Почему это НЕ Группа?</a:t>
            </a:r>
            <a:endParaRPr lang="en-US" sz="784" dirty="0"/>
          </a:p>
        </p:txBody>
      </p:sp>
      <p:sp>
        <p:nvSpPr>
          <p:cNvPr id="9" name="Text 6"/>
          <p:cNvSpPr/>
          <p:nvPr/>
        </p:nvSpPr>
        <p:spPr>
          <a:xfrm>
            <a:off x="750094" y="1275159"/>
            <a:ext cx="764381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ECF0F1"/>
                </a:solidFill>
              </a:rPr>
              <a:t>(ℤ, ·) — Множество целых чисел с умножением</a:t>
            </a:r>
            <a:endParaRPr lang="en-US" sz="885" dirty="0"/>
          </a:p>
        </p:txBody>
      </p:sp>
      <p:sp>
        <p:nvSpPr>
          <p:cNvPr id="10" name="Text 7"/>
          <p:cNvSpPr/>
          <p:nvPr/>
        </p:nvSpPr>
        <p:spPr>
          <a:xfrm>
            <a:off x="735806" y="1985963"/>
            <a:ext cx="3550444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F39C12"/>
                </a:solidFill>
              </a:rPr>
              <a:t>Что нам нужно</a:t>
            </a:r>
            <a:endParaRPr lang="en-US" sz="734" dirty="0"/>
          </a:p>
        </p:txBody>
      </p:sp>
      <p:sp>
        <p:nvSpPr>
          <p:cNvPr id="11" name="Text 8"/>
          <p:cNvSpPr/>
          <p:nvPr/>
        </p:nvSpPr>
        <p:spPr>
          <a:xfrm>
            <a:off x="735806" y="2230636"/>
            <a:ext cx="172147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BDC3C7"/>
                </a:solidFill>
              </a:rPr>
              <a:t>Аксиома 4: Обратный элемент</a:t>
            </a:r>
            <a:endParaRPr lang="en-US" sz="734" dirty="0"/>
          </a:p>
        </p:txBody>
      </p:sp>
      <p:sp>
        <p:nvSpPr>
          <p:cNvPr id="12" name="Text 9"/>
          <p:cNvSpPr/>
          <p:nvPr/>
        </p:nvSpPr>
        <p:spPr>
          <a:xfrm>
            <a:off x="735806" y="2461022"/>
            <a:ext cx="3550444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ECF0F1"/>
                </a:solidFill>
              </a:rPr>
              <a:t>∀ a ∈ ℤ ∃ a⁻¹ ∈ ℤ:</a:t>
            </a:r>
            <a:endParaRPr lang="en-US" sz="683" dirty="0"/>
          </a:p>
        </p:txBody>
      </p:sp>
      <p:sp>
        <p:nvSpPr>
          <p:cNvPr id="13" name="Text 10"/>
          <p:cNvSpPr/>
          <p:nvPr/>
        </p:nvSpPr>
        <p:spPr>
          <a:xfrm>
            <a:off x="735806" y="2692468"/>
            <a:ext cx="3550444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ECF0F1"/>
                </a:solidFill>
              </a:rPr>
              <a:t>a · a⁻¹ = 1</a:t>
            </a:r>
            <a:endParaRPr lang="en-US" sz="683" dirty="0"/>
          </a:p>
        </p:txBody>
      </p:sp>
      <p:sp>
        <p:nvSpPr>
          <p:cNvPr id="14" name="Text 11"/>
          <p:cNvSpPr/>
          <p:nvPr/>
        </p:nvSpPr>
        <p:spPr>
          <a:xfrm>
            <a:off x="735806" y="2923915"/>
            <a:ext cx="3550444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BDC3C7"/>
                </a:solidFill>
              </a:rPr>
              <a:t>Для каждого элемента должен быть обратный в том же множестве.</a:t>
            </a:r>
            <a:endParaRPr lang="en-US" sz="780" dirty="0"/>
          </a:p>
        </p:txBody>
      </p:sp>
      <p:sp>
        <p:nvSpPr>
          <p:cNvPr id="15" name="Text 12"/>
          <p:cNvSpPr/>
          <p:nvPr/>
        </p:nvSpPr>
        <p:spPr>
          <a:xfrm>
            <a:off x="4879181" y="1985963"/>
            <a:ext cx="3550444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E74C3C"/>
                </a:solidFill>
              </a:rPr>
              <a:t>Почему это не работает</a:t>
            </a:r>
            <a:endParaRPr lang="en-US" sz="734" dirty="0"/>
          </a:p>
        </p:txBody>
      </p:sp>
      <p:sp>
        <p:nvSpPr>
          <p:cNvPr id="16" name="Text 13"/>
          <p:cNvSpPr/>
          <p:nvPr/>
        </p:nvSpPr>
        <p:spPr>
          <a:xfrm>
            <a:off x="4879181" y="2230636"/>
            <a:ext cx="59879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BDC3C7"/>
                </a:solidFill>
              </a:rPr>
              <a:t>Проблема:</a:t>
            </a:r>
            <a:endParaRPr lang="en-US" sz="734" dirty="0"/>
          </a:p>
        </p:txBody>
      </p:sp>
      <p:sp>
        <p:nvSpPr>
          <p:cNvPr id="17" name="Text 14"/>
          <p:cNvSpPr/>
          <p:nvPr/>
        </p:nvSpPr>
        <p:spPr>
          <a:xfrm>
            <a:off x="4879181" y="2446734"/>
            <a:ext cx="35504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BDC3C7"/>
                </a:solidFill>
              </a:rPr>
              <a:t>Возьмем число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E74C3C"/>
                </a:solidFill>
              </a:rPr>
              <a:t>2 ∈ ℤ</a:t>
            </a:r>
            <a:endParaRPr lang="en-US" sz="780" dirty="0"/>
          </a:p>
        </p:txBody>
      </p:sp>
      <p:sp>
        <p:nvSpPr>
          <p:cNvPr id="18" name="Text 15"/>
          <p:cNvSpPr/>
          <p:nvPr/>
        </p:nvSpPr>
        <p:spPr>
          <a:xfrm>
            <a:off x="4879181" y="2618184"/>
            <a:ext cx="35504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BDC3C7"/>
                </a:solidFill>
              </a:rPr>
              <a:t>Обратный элемент: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E74C3C"/>
                </a:solidFill>
              </a:rPr>
              <a:t>2⁻¹ = 1/2</a:t>
            </a:r>
            <a:endParaRPr lang="en-US" sz="780" dirty="0"/>
          </a:p>
        </p:txBody>
      </p:sp>
      <p:sp>
        <p:nvSpPr>
          <p:cNvPr id="19" name="Text 16"/>
          <p:cNvSpPr/>
          <p:nvPr/>
        </p:nvSpPr>
        <p:spPr>
          <a:xfrm>
            <a:off x="4879181" y="2846784"/>
            <a:ext cx="355044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BDC3C7"/>
                </a:solidFill>
              </a:rPr>
              <a:t>Но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E74C3C"/>
                </a:solidFill>
              </a:rPr>
              <a:t>1/2 ∉ ℤ</a:t>
            </a:r>
            <a:endParaRPr lang="en-US" sz="780" dirty="0"/>
          </a:p>
        </p:txBody>
      </p:sp>
      <p:sp>
        <p:nvSpPr>
          <p:cNvPr id="20" name="Shape 17"/>
          <p:cNvSpPr/>
          <p:nvPr/>
        </p:nvSpPr>
        <p:spPr>
          <a:xfrm>
            <a:off x="571500" y="3624002"/>
            <a:ext cx="8001000" cy="1707356"/>
          </a:xfrm>
          <a:prstGeom prst="rect">
            <a:avLst/>
          </a:prstGeom>
          <a:solidFill>
            <a:srgbClr val="2C3E50">
              <a:alpha val="40000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571500" y="3624002"/>
            <a:ext cx="28575" cy="1707356"/>
          </a:xfrm>
          <a:prstGeom prst="rect">
            <a:avLst/>
          </a:prstGeom>
          <a:solidFill>
            <a:srgbClr val="F39C12"/>
          </a:solidFill>
          <a:ln/>
        </p:spPr>
      </p:sp>
      <p:sp>
        <p:nvSpPr>
          <p:cNvPr id="22" name="Text 19"/>
          <p:cNvSpPr/>
          <p:nvPr/>
        </p:nvSpPr>
        <p:spPr>
          <a:xfrm>
            <a:off x="750094" y="3766877"/>
            <a:ext cx="764381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34" b="1" spc="1" kern="0" dirty="0">
                <a:solidFill>
                  <a:srgbClr val="F39C12"/>
                </a:solidFill>
              </a:rPr>
              <a:t>Конкретный пример</a:t>
            </a:r>
            <a:endParaRPr lang="en-US" sz="734" dirty="0"/>
          </a:p>
        </p:txBody>
      </p:sp>
      <p:sp>
        <p:nvSpPr>
          <p:cNvPr id="23" name="Text 20"/>
          <p:cNvSpPr/>
          <p:nvPr/>
        </p:nvSpPr>
        <p:spPr>
          <a:xfrm>
            <a:off x="750094" y="3999049"/>
            <a:ext cx="7643813" cy="18216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BDC3C7"/>
                </a:solidFill>
              </a:rPr>
              <a:t>Для числа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BDC3C7"/>
                </a:solidFill>
              </a:rPr>
              <a:t>2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BDC3C7"/>
                </a:solidFill>
              </a:rPr>
              <a:t>:</a:t>
            </a:r>
            <a:endParaRPr lang="en-US" sz="780" dirty="0"/>
          </a:p>
        </p:txBody>
      </p:sp>
      <p:sp>
        <p:nvSpPr>
          <p:cNvPr id="24" name="Text 21"/>
          <p:cNvSpPr/>
          <p:nvPr/>
        </p:nvSpPr>
        <p:spPr>
          <a:xfrm>
            <a:off x="750094" y="4238365"/>
            <a:ext cx="7643813" cy="18216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BDC3C7"/>
                </a:solidFill>
              </a:rPr>
              <a:t>• Нам нужно найти число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E74C3C"/>
                </a:solidFill>
              </a:rPr>
              <a:t>x ∈ ℤ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BDC3C7"/>
                </a:solidFill>
              </a:rPr>
              <a:t>, такое что </a:t>
            </a:r>
            <a:pPr algn="l" indent="0" marL="0">
              <a:lnSpc>
                <a:spcPts val="1400"/>
              </a:lnSpc>
              <a:buNone/>
            </a:pPr>
            <a:r>
              <a:rPr lang="en-US" sz="683" b="1" dirty="0">
                <a:solidFill>
                  <a:srgbClr val="ECF0F1"/>
                </a:solidFill>
              </a:rPr>
              <a:t>2 · x = 1</a:t>
            </a:r>
            <a:endParaRPr lang="en-US" sz="780" dirty="0"/>
          </a:p>
        </p:txBody>
      </p:sp>
      <p:sp>
        <p:nvSpPr>
          <p:cNvPr id="25" name="Text 22"/>
          <p:cNvSpPr/>
          <p:nvPr/>
        </p:nvSpPr>
        <p:spPr>
          <a:xfrm>
            <a:off x="750094" y="4477680"/>
            <a:ext cx="7643813" cy="18216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BDC3C7"/>
                </a:solidFill>
              </a:rPr>
              <a:t>• Решение: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E74C3C"/>
                </a:solidFill>
              </a:rPr>
              <a:t>x = 1/2</a:t>
            </a:r>
            <a:endParaRPr lang="en-US" sz="780" dirty="0"/>
          </a:p>
        </p:txBody>
      </p:sp>
      <p:sp>
        <p:nvSpPr>
          <p:cNvPr id="26" name="Text 23"/>
          <p:cNvSpPr/>
          <p:nvPr/>
        </p:nvSpPr>
        <p:spPr>
          <a:xfrm>
            <a:off x="750094" y="4716996"/>
            <a:ext cx="7643813" cy="18216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BDC3C7"/>
                </a:solidFill>
              </a:rPr>
              <a:t>• Но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E74C3C"/>
                </a:solidFill>
              </a:rPr>
              <a:t>1/2 — это не целое число!</a:t>
            </a:r>
            <a:endParaRPr lang="en-US" sz="780" dirty="0"/>
          </a:p>
        </p:txBody>
      </p:sp>
      <p:sp>
        <p:nvSpPr>
          <p:cNvPr id="27" name="Text 24"/>
          <p:cNvSpPr/>
          <p:nvPr/>
        </p:nvSpPr>
        <p:spPr>
          <a:xfrm>
            <a:off x="750094" y="5006318"/>
            <a:ext cx="7643813" cy="18216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E74C3C"/>
                </a:solidFill>
              </a:rPr>
              <a:t>Вывод: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E74C3C"/>
                </a:solidFill>
              </a:rPr>
              <a:t> Обратный элемент не принадлежит множеству ℤ, поэтому аксиома не выполняется.</a:t>
            </a:r>
            <a:endParaRPr lang="en-US" sz="73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1929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-1200000">
            <a:off x="357187" y="428625"/>
            <a:ext cx="714375" cy="103763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6800"/>
              </a:lnSpc>
              <a:buNone/>
            </a:pPr>
            <a:r>
              <a:rPr lang="en-US" sz="5513" dirty="0">
                <a:solidFill>
                  <a:srgbClr val="E74C3C">
                    <a:alpha val="10000"/>
                  </a:srgbClr>
                </a:solidFill>
              </a:rPr>
              <a:t>⊕</a:t>
            </a:r>
            <a:endParaRPr lang="en-US" sz="5513" dirty="0"/>
          </a:p>
        </p:txBody>
      </p:sp>
      <p:sp>
        <p:nvSpPr>
          <p:cNvPr id="4" name="Text 1"/>
          <p:cNvSpPr/>
          <p:nvPr/>
        </p:nvSpPr>
        <p:spPr>
          <a:xfrm rot="1080000">
            <a:off x="8400185" y="4603421"/>
            <a:ext cx="172316" cy="8751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61" dirty="0">
                <a:solidFill>
                  <a:srgbClr val="E74C3C">
                    <a:alpha val="10000"/>
                  </a:srgbClr>
                </a:solidFill>
              </a:rPr>
              <a:t>·</a:t>
            </a:r>
            <a:endParaRPr lang="en-US" sz="4961" dirty="0"/>
          </a:p>
        </p:txBody>
      </p:sp>
      <p:sp>
        <p:nvSpPr>
          <p:cNvPr id="5" name="Text 2"/>
          <p:cNvSpPr/>
          <p:nvPr/>
        </p:nvSpPr>
        <p:spPr>
          <a:xfrm>
            <a:off x="571500" y="357188"/>
            <a:ext cx="800100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ECF0F1"/>
                </a:solidFill>
              </a:rPr>
              <a:t>Абелевы группы: Порядок не важен</a:t>
            </a:r>
            <a:endParaRPr lang="en-US" sz="1602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454" y="1169789"/>
            <a:ext cx="2286000" cy="1523991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4568596" y="1026914"/>
            <a:ext cx="4003904" cy="804732"/>
          </a:xfrm>
          <a:prstGeom prst="rect">
            <a:avLst/>
          </a:prstGeom>
          <a:solidFill>
            <a:srgbClr val="2C3E50">
              <a:alpha val="30000"/>
            </a:srgbClr>
          </a:solidFill>
          <a:ln/>
        </p:spPr>
      </p:sp>
      <p:sp>
        <p:nvSpPr>
          <p:cNvPr id="8" name="Shape 4"/>
          <p:cNvSpPr/>
          <p:nvPr/>
        </p:nvSpPr>
        <p:spPr>
          <a:xfrm>
            <a:off x="4568596" y="1026914"/>
            <a:ext cx="28575" cy="804732"/>
          </a:xfrm>
          <a:prstGeom prst="rect">
            <a:avLst/>
          </a:prstGeom>
          <a:solidFill>
            <a:srgbClr val="F39C12"/>
          </a:solidFill>
          <a:ln/>
        </p:spPr>
      </p:sp>
      <p:sp>
        <p:nvSpPr>
          <p:cNvPr id="9" name="Text 5"/>
          <p:cNvSpPr/>
          <p:nvPr/>
        </p:nvSpPr>
        <p:spPr>
          <a:xfrm>
            <a:off x="4725758" y="1155502"/>
            <a:ext cx="368957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spc="1" kern="0" dirty="0">
                <a:solidFill>
                  <a:srgbClr val="F39C12"/>
                </a:solidFill>
              </a:rPr>
              <a:t>Коммутативность</a:t>
            </a:r>
            <a:endParaRPr lang="en-US" sz="634" dirty="0"/>
          </a:p>
        </p:txBody>
      </p:sp>
      <p:sp>
        <p:nvSpPr>
          <p:cNvPr id="10" name="Text 6"/>
          <p:cNvSpPr/>
          <p:nvPr/>
        </p:nvSpPr>
        <p:spPr>
          <a:xfrm>
            <a:off x="4725758" y="1339453"/>
            <a:ext cx="368957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ECF0F1"/>
                </a:solidFill>
              </a:rPr>
              <a:t>a · b = b · a</a:t>
            </a:r>
            <a:endParaRPr lang="en-US" sz="734" dirty="0"/>
          </a:p>
        </p:txBody>
      </p:sp>
      <p:sp>
        <p:nvSpPr>
          <p:cNvPr id="11" name="Text 7"/>
          <p:cNvSpPr/>
          <p:nvPr/>
        </p:nvSpPr>
        <p:spPr>
          <a:xfrm>
            <a:off x="4725758" y="1543050"/>
            <a:ext cx="3689579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Порядок элементов не влияет на результат операции.</a:t>
            </a:r>
            <a:endParaRPr lang="en-US" sz="727" dirty="0"/>
          </a:p>
        </p:txBody>
      </p:sp>
      <p:sp>
        <p:nvSpPr>
          <p:cNvPr id="12" name="Text 8"/>
          <p:cNvSpPr/>
          <p:nvPr/>
        </p:nvSpPr>
        <p:spPr>
          <a:xfrm>
            <a:off x="4568596" y="2067390"/>
            <a:ext cx="400390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spc="1" kern="0" dirty="0">
                <a:solidFill>
                  <a:srgbClr val="ECF0F1"/>
                </a:solidFill>
              </a:rPr>
              <a:t>✓ Коммутативные операции</a:t>
            </a:r>
            <a:endParaRPr lang="en-US" sz="634" dirty="0"/>
          </a:p>
        </p:txBody>
      </p:sp>
      <p:sp>
        <p:nvSpPr>
          <p:cNvPr id="13" name="Shape 9"/>
          <p:cNvSpPr/>
          <p:nvPr/>
        </p:nvSpPr>
        <p:spPr>
          <a:xfrm>
            <a:off x="4568596" y="2288846"/>
            <a:ext cx="4003904" cy="489347"/>
          </a:xfrm>
          <a:prstGeom prst="rect">
            <a:avLst/>
          </a:prstGeom>
          <a:solidFill>
            <a:srgbClr val="27AE60">
              <a:alpha val="8000"/>
            </a:srgbClr>
          </a:solidFill>
          <a:ln/>
        </p:spPr>
      </p:sp>
      <p:sp>
        <p:nvSpPr>
          <p:cNvPr id="14" name="Shape 10"/>
          <p:cNvSpPr/>
          <p:nvPr/>
        </p:nvSpPr>
        <p:spPr>
          <a:xfrm>
            <a:off x="4568596" y="2288846"/>
            <a:ext cx="21431" cy="489347"/>
          </a:xfrm>
          <a:prstGeom prst="rect">
            <a:avLst/>
          </a:prstGeom>
          <a:solidFill>
            <a:srgbClr val="27AE60"/>
          </a:solidFill>
          <a:ln/>
        </p:spPr>
      </p:sp>
      <p:sp>
        <p:nvSpPr>
          <p:cNvPr id="15" name="Text 11"/>
          <p:cNvSpPr/>
          <p:nvPr/>
        </p:nvSpPr>
        <p:spPr>
          <a:xfrm>
            <a:off x="4682896" y="2374571"/>
            <a:ext cx="377530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7AE60"/>
                </a:solidFill>
              </a:rPr>
              <a:t>Сложение чисел:</a:t>
            </a:r>
            <a:endParaRPr lang="en-US" sz="683" dirty="0"/>
          </a:p>
        </p:txBody>
      </p:sp>
      <p:sp>
        <p:nvSpPr>
          <p:cNvPr id="16" name="Text 12"/>
          <p:cNvSpPr/>
          <p:nvPr/>
        </p:nvSpPr>
        <p:spPr>
          <a:xfrm>
            <a:off x="4682896" y="2553165"/>
            <a:ext cx="3775304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BDC3C7"/>
                </a:solidFill>
              </a:rPr>
              <a:t>2 + 3 = 3 + 2 = 5</a:t>
            </a:r>
            <a:endParaRPr lang="en-US" sz="674" dirty="0"/>
          </a:p>
        </p:txBody>
      </p:sp>
      <p:sp>
        <p:nvSpPr>
          <p:cNvPr id="17" name="Shape 13"/>
          <p:cNvSpPr/>
          <p:nvPr/>
        </p:nvSpPr>
        <p:spPr>
          <a:xfrm>
            <a:off x="4568596" y="2849631"/>
            <a:ext cx="4003904" cy="489347"/>
          </a:xfrm>
          <a:prstGeom prst="rect">
            <a:avLst/>
          </a:prstGeom>
          <a:solidFill>
            <a:srgbClr val="27AE60">
              <a:alpha val="8000"/>
            </a:srgbClr>
          </a:solidFill>
          <a:ln/>
        </p:spPr>
      </p:sp>
      <p:sp>
        <p:nvSpPr>
          <p:cNvPr id="18" name="Shape 14"/>
          <p:cNvSpPr/>
          <p:nvPr/>
        </p:nvSpPr>
        <p:spPr>
          <a:xfrm>
            <a:off x="4568596" y="2849631"/>
            <a:ext cx="21431" cy="489347"/>
          </a:xfrm>
          <a:prstGeom prst="rect">
            <a:avLst/>
          </a:prstGeom>
          <a:solidFill>
            <a:srgbClr val="27AE60"/>
          </a:solidFill>
          <a:ln/>
        </p:spPr>
      </p:sp>
      <p:sp>
        <p:nvSpPr>
          <p:cNvPr id="19" name="Text 15"/>
          <p:cNvSpPr/>
          <p:nvPr/>
        </p:nvSpPr>
        <p:spPr>
          <a:xfrm>
            <a:off x="4682896" y="2935356"/>
            <a:ext cx="377530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7AE60"/>
                </a:solidFill>
              </a:rPr>
              <a:t>Умножение чисел:</a:t>
            </a:r>
            <a:endParaRPr lang="en-US" sz="683" dirty="0"/>
          </a:p>
        </p:txBody>
      </p:sp>
      <p:sp>
        <p:nvSpPr>
          <p:cNvPr id="20" name="Text 16"/>
          <p:cNvSpPr/>
          <p:nvPr/>
        </p:nvSpPr>
        <p:spPr>
          <a:xfrm>
            <a:off x="4682896" y="3113949"/>
            <a:ext cx="3775304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BDC3C7"/>
                </a:solidFill>
              </a:rPr>
              <a:t>4 · 5 = 5 · 4 = 20</a:t>
            </a:r>
            <a:endParaRPr lang="en-US" sz="674" dirty="0"/>
          </a:p>
        </p:txBody>
      </p:sp>
      <p:sp>
        <p:nvSpPr>
          <p:cNvPr id="21" name="Text 17"/>
          <p:cNvSpPr/>
          <p:nvPr/>
        </p:nvSpPr>
        <p:spPr>
          <a:xfrm>
            <a:off x="4568596" y="3646159"/>
            <a:ext cx="400390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spc="1" kern="0" dirty="0">
                <a:solidFill>
                  <a:srgbClr val="ECF0F1"/>
                </a:solidFill>
              </a:rPr>
              <a:t>✗ Некоммутативные операции</a:t>
            </a:r>
            <a:endParaRPr lang="en-US" sz="634" dirty="0"/>
          </a:p>
        </p:txBody>
      </p:sp>
      <p:sp>
        <p:nvSpPr>
          <p:cNvPr id="22" name="Shape 18"/>
          <p:cNvSpPr/>
          <p:nvPr/>
        </p:nvSpPr>
        <p:spPr>
          <a:xfrm>
            <a:off x="4568596" y="3858685"/>
            <a:ext cx="4003904" cy="489347"/>
          </a:xfrm>
          <a:prstGeom prst="rect">
            <a:avLst/>
          </a:prstGeom>
          <a:solidFill>
            <a:srgbClr val="E74C3C">
              <a:alpha val="8000"/>
            </a:srgbClr>
          </a:solidFill>
          <a:ln/>
        </p:spPr>
      </p:sp>
      <p:sp>
        <p:nvSpPr>
          <p:cNvPr id="23" name="Shape 19"/>
          <p:cNvSpPr/>
          <p:nvPr/>
        </p:nvSpPr>
        <p:spPr>
          <a:xfrm>
            <a:off x="4568596" y="3858685"/>
            <a:ext cx="21431" cy="489347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24" name="Text 20"/>
          <p:cNvSpPr/>
          <p:nvPr/>
        </p:nvSpPr>
        <p:spPr>
          <a:xfrm>
            <a:off x="4682896" y="3944410"/>
            <a:ext cx="377530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E74C3C"/>
                </a:solidFill>
              </a:rPr>
              <a:t>Вычитание:</a:t>
            </a:r>
            <a:endParaRPr lang="en-US" sz="683" dirty="0"/>
          </a:p>
        </p:txBody>
      </p:sp>
      <p:sp>
        <p:nvSpPr>
          <p:cNvPr id="25" name="Text 21"/>
          <p:cNvSpPr/>
          <p:nvPr/>
        </p:nvSpPr>
        <p:spPr>
          <a:xfrm>
            <a:off x="4682896" y="4123004"/>
            <a:ext cx="3775304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BDC3C7"/>
                </a:solidFill>
              </a:rPr>
              <a:t>5 - 3 ≠ 3 - 5</a:t>
            </a:r>
            <a:endParaRPr lang="en-US" sz="674" dirty="0"/>
          </a:p>
        </p:txBody>
      </p:sp>
      <p:sp>
        <p:nvSpPr>
          <p:cNvPr id="26" name="Shape 22"/>
          <p:cNvSpPr/>
          <p:nvPr/>
        </p:nvSpPr>
        <p:spPr>
          <a:xfrm>
            <a:off x="4568596" y="4419470"/>
            <a:ext cx="4003904" cy="489347"/>
          </a:xfrm>
          <a:prstGeom prst="rect">
            <a:avLst/>
          </a:prstGeom>
          <a:solidFill>
            <a:srgbClr val="E74C3C">
              <a:alpha val="8000"/>
            </a:srgbClr>
          </a:solidFill>
          <a:ln/>
        </p:spPr>
      </p:sp>
      <p:sp>
        <p:nvSpPr>
          <p:cNvPr id="27" name="Shape 23"/>
          <p:cNvSpPr/>
          <p:nvPr/>
        </p:nvSpPr>
        <p:spPr>
          <a:xfrm>
            <a:off x="4568596" y="4419470"/>
            <a:ext cx="21431" cy="489347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28" name="Text 24"/>
          <p:cNvSpPr/>
          <p:nvPr/>
        </p:nvSpPr>
        <p:spPr>
          <a:xfrm>
            <a:off x="4682896" y="4505195"/>
            <a:ext cx="377530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E74C3C"/>
                </a:solidFill>
              </a:rPr>
              <a:t>Повороты в пространстве:</a:t>
            </a:r>
            <a:endParaRPr lang="en-US" sz="683" dirty="0"/>
          </a:p>
        </p:txBody>
      </p:sp>
      <p:sp>
        <p:nvSpPr>
          <p:cNvPr id="29" name="Text 25"/>
          <p:cNvSpPr/>
          <p:nvPr/>
        </p:nvSpPr>
        <p:spPr>
          <a:xfrm>
            <a:off x="4682896" y="4683789"/>
            <a:ext cx="3775304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BDC3C7"/>
                </a:solidFill>
              </a:rPr>
              <a:t>Поворот + Наклон ≠ Наклон + Поворот</a:t>
            </a:r>
            <a:endParaRPr lang="en-US" sz="674" dirty="0"/>
          </a:p>
        </p:txBody>
      </p:sp>
      <p:sp>
        <p:nvSpPr>
          <p:cNvPr id="30" name="Shape 26"/>
          <p:cNvSpPr/>
          <p:nvPr/>
        </p:nvSpPr>
        <p:spPr>
          <a:xfrm>
            <a:off x="4568596" y="5215998"/>
            <a:ext cx="4003904" cy="619720"/>
          </a:xfrm>
          <a:prstGeom prst="rect">
            <a:avLst/>
          </a:prstGeom>
          <a:solidFill>
            <a:srgbClr val="F39C12">
              <a:alpha val="8000"/>
            </a:srgbClr>
          </a:solidFill>
          <a:ln/>
        </p:spPr>
      </p:sp>
      <p:sp>
        <p:nvSpPr>
          <p:cNvPr id="31" name="Shape 27"/>
          <p:cNvSpPr/>
          <p:nvPr/>
        </p:nvSpPr>
        <p:spPr>
          <a:xfrm>
            <a:off x="4568596" y="5215998"/>
            <a:ext cx="21431" cy="619720"/>
          </a:xfrm>
          <a:prstGeom prst="rect">
            <a:avLst/>
          </a:prstGeom>
          <a:solidFill>
            <a:srgbClr val="F39C12"/>
          </a:solidFill>
          <a:ln/>
        </p:spPr>
      </p:sp>
      <p:sp>
        <p:nvSpPr>
          <p:cNvPr id="32" name="Text 28"/>
          <p:cNvSpPr/>
          <p:nvPr/>
        </p:nvSpPr>
        <p:spPr>
          <a:xfrm>
            <a:off x="4682896" y="5301723"/>
            <a:ext cx="377530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39C12"/>
                </a:solidFill>
              </a:rPr>
              <a:t>Абелева группа</a:t>
            </a:r>
            <a:endParaRPr lang="en-US" sz="634" dirty="0"/>
          </a:p>
        </p:txBody>
      </p:sp>
      <p:sp>
        <p:nvSpPr>
          <p:cNvPr id="33" name="Text 29"/>
          <p:cNvSpPr/>
          <p:nvPr/>
        </p:nvSpPr>
        <p:spPr>
          <a:xfrm>
            <a:off x="4682896" y="5471387"/>
            <a:ext cx="3775304" cy="278606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BDC3C7"/>
                </a:solidFill>
              </a:rPr>
              <a:t>Группа, в которой операция коммутативна, называется </a:t>
            </a:r>
            <a:pPr algn="l" indent="0" marL="0">
              <a:lnSpc>
                <a:spcPts val="1100"/>
              </a:lnSpc>
              <a:buNone/>
            </a:pPr>
            <a:r>
              <a:rPr lang="en-US" sz="634" b="1" dirty="0">
                <a:solidFill>
                  <a:srgbClr val="BDC3C7"/>
                </a:solidFill>
              </a:rPr>
              <a:t>абелевой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BDC3C7"/>
                </a:solidFill>
              </a:rPr>
              <a:t> (в честь </a:t>
            </a:r>
            <a:pPr algn="l" indent="0" marL="0">
              <a:lnSpc>
                <a:spcPts val="1100"/>
              </a:lnSpc>
              <a:buNone/>
            </a:pPr>
            <a:r>
              <a:rPr lang="en-US" sz="674" dirty="0">
                <a:solidFill>
                  <a:srgbClr val="BDC3C7"/>
                </a:solidFill>
              </a:rPr>
              <a:t>математика Нильса Абеля).</a:t>
            </a:r>
            <a:endParaRPr lang="en-US" sz="67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-1200000">
            <a:off x="7572375" y="285750"/>
            <a:ext cx="714375" cy="103762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6800"/>
              </a:lnSpc>
              <a:buNone/>
            </a:pPr>
            <a:r>
              <a:rPr lang="en-US" sz="5513" dirty="0">
                <a:solidFill>
                  <a:srgbClr val="E74C3C">
                    <a:alpha val="10000"/>
                  </a:srgbClr>
                </a:solidFill>
              </a:rPr>
              <a:t>⊂</a:t>
            </a:r>
            <a:endParaRPr lang="en-US" sz="5513" dirty="0"/>
          </a:p>
        </p:txBody>
      </p:sp>
      <p:sp>
        <p:nvSpPr>
          <p:cNvPr id="4" name="Text 1"/>
          <p:cNvSpPr/>
          <p:nvPr/>
        </p:nvSpPr>
        <p:spPr>
          <a:xfrm rot="1500000">
            <a:off x="357187" y="3779044"/>
            <a:ext cx="642938" cy="9358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61" dirty="0">
                <a:solidFill>
                  <a:srgbClr val="E74C3C">
                    <a:alpha val="10000"/>
                  </a:srgbClr>
                </a:solidFill>
              </a:rPr>
              <a:t>∈</a:t>
            </a:r>
            <a:endParaRPr lang="en-US" sz="4961" dirty="0"/>
          </a:p>
        </p:txBody>
      </p:sp>
      <p:sp>
        <p:nvSpPr>
          <p:cNvPr id="5" name="Text 2"/>
          <p:cNvSpPr/>
          <p:nvPr/>
        </p:nvSpPr>
        <p:spPr>
          <a:xfrm>
            <a:off x="571500" y="357188"/>
            <a:ext cx="800100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ECF0F1"/>
                </a:solidFill>
              </a:rPr>
              <a:t>Подгруппа: Группа внутри группы</a:t>
            </a:r>
            <a:endParaRPr lang="en-US" sz="1602" dirty="0"/>
          </a:p>
        </p:txBody>
      </p:sp>
      <p:sp>
        <p:nvSpPr>
          <p:cNvPr id="6" name="Shape 3"/>
          <p:cNvSpPr/>
          <p:nvPr/>
        </p:nvSpPr>
        <p:spPr>
          <a:xfrm>
            <a:off x="571500" y="955477"/>
            <a:ext cx="8001000" cy="749731"/>
          </a:xfrm>
          <a:prstGeom prst="rect">
            <a:avLst/>
          </a:prstGeom>
          <a:solidFill>
            <a:srgbClr val="E74C3C">
              <a:alpha val="5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571500" y="955477"/>
            <a:ext cx="35719" cy="749731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8" name="Text 5"/>
          <p:cNvSpPr/>
          <p:nvPr/>
        </p:nvSpPr>
        <p:spPr>
          <a:xfrm>
            <a:off x="785813" y="1134070"/>
            <a:ext cx="757237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spc="1" kern="0" dirty="0">
                <a:solidFill>
                  <a:srgbClr val="E74C3C"/>
                </a:solidFill>
              </a:rPr>
              <a:t>Определение</a:t>
            </a:r>
            <a:endParaRPr lang="en-US" sz="634" dirty="0"/>
          </a:p>
        </p:txBody>
      </p:sp>
      <p:sp>
        <p:nvSpPr>
          <p:cNvPr id="9" name="Text 6"/>
          <p:cNvSpPr/>
          <p:nvPr/>
        </p:nvSpPr>
        <p:spPr>
          <a:xfrm>
            <a:off x="785813" y="1332309"/>
            <a:ext cx="7572375" cy="19430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784" b="1" dirty="0">
                <a:solidFill>
                  <a:srgbClr val="F39C12"/>
                </a:solidFill>
              </a:rPr>
              <a:t>Подгруппа</a:t>
            </a:r>
            <a:pPr algn="l" indent="0" marL="0">
              <a:lnSpc>
                <a:spcPts val="1500"/>
              </a:lnSpc>
              <a:buNone/>
            </a:pPr>
            <a:r>
              <a:rPr lang="en-US" sz="683" b="1" dirty="0">
                <a:solidFill>
                  <a:srgbClr val="ECF0F1"/>
                </a:solidFill>
              </a:rPr>
              <a:t>(H)</a:t>
            </a:r>
            <a:pPr algn="l" indent="0" marL="0">
              <a:lnSpc>
                <a:spcPts val="1500"/>
              </a:lnSpc>
              <a:buNone/>
            </a:pPr>
            <a:r>
              <a:rPr lang="en-US" sz="834" dirty="0">
                <a:solidFill>
                  <a:srgbClr val="BDC3C7"/>
                </a:solidFill>
              </a:rPr>
              <a:t> — это непустое подмножество </a:t>
            </a:r>
            <a:pPr algn="l" indent="0" marL="0">
              <a:lnSpc>
                <a:spcPts val="1500"/>
              </a:lnSpc>
              <a:buNone/>
            </a:pPr>
            <a:r>
              <a:rPr lang="en-US" sz="683" b="1" dirty="0">
                <a:solidFill>
                  <a:srgbClr val="ECF0F1"/>
                </a:solidFill>
              </a:rPr>
              <a:t>H</a:t>
            </a:r>
            <a:pPr algn="l" indent="0" marL="0">
              <a:lnSpc>
                <a:spcPts val="1500"/>
              </a:lnSpc>
              <a:buNone/>
            </a:pPr>
            <a:r>
              <a:rPr lang="en-US" sz="834" dirty="0">
                <a:solidFill>
                  <a:srgbClr val="BDC3C7"/>
                </a:solidFill>
              </a:rPr>
              <a:t> группы </a:t>
            </a:r>
            <a:pPr algn="l" indent="0" marL="0">
              <a:lnSpc>
                <a:spcPts val="1500"/>
              </a:lnSpc>
              <a:buNone/>
            </a:pPr>
            <a:r>
              <a:rPr lang="en-US" sz="683" b="1" dirty="0">
                <a:solidFill>
                  <a:srgbClr val="ECF0F1"/>
                </a:solidFill>
              </a:rPr>
              <a:t>G</a:t>
            </a:r>
            <a:pPr algn="l" indent="0" marL="0">
              <a:lnSpc>
                <a:spcPts val="1500"/>
              </a:lnSpc>
              <a:buNone/>
            </a:pPr>
            <a:r>
              <a:rPr lang="en-US" sz="834" dirty="0">
                <a:solidFill>
                  <a:srgbClr val="BDC3C7"/>
                </a:solidFill>
              </a:rPr>
              <a:t>, которое </a:t>
            </a:r>
            <a:pPr algn="l" indent="0" marL="0">
              <a:lnSpc>
                <a:spcPts val="1500"/>
              </a:lnSpc>
              <a:buNone/>
            </a:pPr>
            <a:r>
              <a:rPr lang="en-US" sz="784" b="1" dirty="0">
                <a:solidFill>
                  <a:srgbClr val="E74C3C"/>
                </a:solidFill>
              </a:rPr>
              <a:t>само является группой</a:t>
            </a:r>
            <a:pPr algn="l" indent="0" marL="0">
              <a:lnSpc>
                <a:spcPts val="1500"/>
              </a:lnSpc>
              <a:buNone/>
            </a:pPr>
            <a:r>
              <a:rPr lang="en-US" sz="834" dirty="0">
                <a:solidFill>
                  <a:srgbClr val="BDC3C7"/>
                </a:solidFill>
              </a:rPr>
              <a:t> относительно той же операции, что и в </a:t>
            </a:r>
            <a:pPr algn="l" indent="0" marL="0">
              <a:lnSpc>
                <a:spcPts val="1500"/>
              </a:lnSpc>
              <a:buNone/>
            </a:pPr>
            <a:r>
              <a:rPr lang="en-US" sz="683" b="1" dirty="0">
                <a:solidFill>
                  <a:srgbClr val="ECF0F1"/>
                </a:solidFill>
              </a:rPr>
              <a:t>G</a:t>
            </a:r>
            <a:pPr algn="l" indent="0" marL="0">
              <a:lnSpc>
                <a:spcPts val="1500"/>
              </a:lnSpc>
              <a:buNone/>
            </a:pPr>
            <a:r>
              <a:rPr lang="en-US" sz="834" dirty="0">
                <a:solidFill>
                  <a:srgbClr val="BDC3C7"/>
                </a:solidFill>
              </a:rPr>
              <a:t>.</a:t>
            </a:r>
            <a:endParaRPr lang="en-US" sz="784" dirty="0"/>
          </a:p>
        </p:txBody>
      </p:sp>
      <p:sp>
        <p:nvSpPr>
          <p:cNvPr id="10" name="Shape 7"/>
          <p:cNvSpPr/>
          <p:nvPr/>
        </p:nvSpPr>
        <p:spPr>
          <a:xfrm>
            <a:off x="571500" y="1919520"/>
            <a:ext cx="8001000" cy="2260606"/>
          </a:xfrm>
          <a:prstGeom prst="rect">
            <a:avLst/>
          </a:prstGeom>
          <a:solidFill>
            <a:srgbClr val="F39C12">
              <a:alpha val="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71500" y="1919520"/>
            <a:ext cx="35719" cy="2260606"/>
          </a:xfrm>
          <a:prstGeom prst="rect">
            <a:avLst/>
          </a:prstGeom>
          <a:solidFill>
            <a:srgbClr val="F39C12"/>
          </a:solidFill>
          <a:ln/>
        </p:spPr>
      </p:sp>
      <p:sp>
        <p:nvSpPr>
          <p:cNvPr id="12" name="Text 9"/>
          <p:cNvSpPr/>
          <p:nvPr/>
        </p:nvSpPr>
        <p:spPr>
          <a:xfrm>
            <a:off x="785813" y="2098114"/>
            <a:ext cx="757237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34" b="1" spc="1" kern="0" dirty="0">
                <a:solidFill>
                  <a:srgbClr val="F39C12"/>
                </a:solidFill>
              </a:rPr>
              <a:t>Пример: Четные числа как подгруппа</a:t>
            </a:r>
            <a:endParaRPr lang="en-US" sz="734" dirty="0"/>
          </a:p>
        </p:txBody>
      </p:sp>
      <p:sp>
        <p:nvSpPr>
          <p:cNvPr id="13" name="Text 10"/>
          <p:cNvSpPr/>
          <p:nvPr/>
        </p:nvSpPr>
        <p:spPr>
          <a:xfrm>
            <a:off x="785813" y="2351717"/>
            <a:ext cx="7572375" cy="171450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39C12"/>
                </a:solidFill>
              </a:rPr>
              <a:t>Группа:</a:t>
            </a:r>
            <a:pPr algn="l" indent="0" marL="0">
              <a:lnSpc>
                <a:spcPts val="1400"/>
              </a:lnSpc>
              <a:buNone/>
            </a:pPr>
            <a:r>
              <a:rPr lang="en-US" sz="683" b="1" dirty="0">
                <a:solidFill>
                  <a:srgbClr val="ECF0F1"/>
                </a:solidFill>
              </a:rPr>
              <a:t>(ℤ, +)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BDC3C7"/>
                </a:solidFill>
              </a:rPr>
              <a:t> — целые числа по сложению</a:t>
            </a:r>
            <a:endParaRPr lang="en-US" sz="734" dirty="0"/>
          </a:p>
        </p:txBody>
      </p:sp>
      <p:sp>
        <p:nvSpPr>
          <p:cNvPr id="14" name="Text 11"/>
          <p:cNvSpPr/>
          <p:nvPr/>
        </p:nvSpPr>
        <p:spPr>
          <a:xfrm>
            <a:off x="785813" y="2608892"/>
            <a:ext cx="7572375" cy="171450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39C12"/>
                </a:solidFill>
              </a:rPr>
              <a:t>Подгруппа:</a:t>
            </a:r>
            <a:pPr algn="l" indent="0" marL="0">
              <a:lnSpc>
                <a:spcPts val="1400"/>
              </a:lnSpc>
              <a:buNone/>
            </a:pPr>
            <a:r>
              <a:rPr lang="en-US" sz="683" b="1" dirty="0">
                <a:solidFill>
                  <a:srgbClr val="ECF0F1"/>
                </a:solidFill>
              </a:rPr>
              <a:t>2ℤ = {..., -4, -2, 0, 2, 4, ...}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BDC3C7"/>
                </a:solidFill>
              </a:rPr>
              <a:t> — четные числа</a:t>
            </a:r>
            <a:endParaRPr lang="en-US" sz="734" dirty="0"/>
          </a:p>
        </p:txBody>
      </p:sp>
      <p:sp>
        <p:nvSpPr>
          <p:cNvPr id="15" name="Shape 12"/>
          <p:cNvSpPr/>
          <p:nvPr/>
        </p:nvSpPr>
        <p:spPr>
          <a:xfrm>
            <a:off x="928688" y="2866067"/>
            <a:ext cx="7429500" cy="1135466"/>
          </a:xfrm>
          <a:prstGeom prst="rect">
            <a:avLst/>
          </a:prstGeom>
          <a:solidFill>
            <a:srgbClr val="BDC3C7">
              <a:alpha val="5000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928688" y="2866067"/>
            <a:ext cx="28575" cy="1135466"/>
          </a:xfrm>
          <a:prstGeom prst="rect">
            <a:avLst/>
          </a:prstGeom>
          <a:solidFill>
            <a:srgbClr val="BDC3C7"/>
          </a:solidFill>
          <a:ln/>
        </p:spPr>
      </p:sp>
      <p:sp>
        <p:nvSpPr>
          <p:cNvPr id="17" name="Text 14"/>
          <p:cNvSpPr/>
          <p:nvPr/>
        </p:nvSpPr>
        <p:spPr>
          <a:xfrm>
            <a:off x="785813" y="2351717"/>
            <a:ext cx="4026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39C12"/>
                </a:solidFill>
              </a:rPr>
              <a:t>•</a:t>
            </a:r>
            <a:endParaRPr lang="en-US" sz="734" dirty="0"/>
          </a:p>
        </p:txBody>
      </p:sp>
      <p:sp>
        <p:nvSpPr>
          <p:cNvPr id="18" name="Text 15"/>
          <p:cNvSpPr/>
          <p:nvPr/>
        </p:nvSpPr>
        <p:spPr>
          <a:xfrm>
            <a:off x="785813" y="2608892"/>
            <a:ext cx="4026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39C12"/>
                </a:solidFill>
              </a:rPr>
              <a:t>•</a:t>
            </a:r>
            <a:endParaRPr lang="en-US" sz="734" dirty="0"/>
          </a:p>
        </p:txBody>
      </p:sp>
      <p:sp>
        <p:nvSpPr>
          <p:cNvPr id="19" name="Text 16"/>
          <p:cNvSpPr/>
          <p:nvPr/>
        </p:nvSpPr>
        <p:spPr>
          <a:xfrm>
            <a:off x="1143000" y="3008942"/>
            <a:ext cx="700087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dirty="0">
                <a:solidFill>
                  <a:srgbClr val="BDC3C7"/>
                </a:solidFill>
              </a:rPr>
              <a:t>Проверка свойств подгруппы:</a:t>
            </a:r>
            <a:endParaRPr lang="en-US" sz="634" dirty="0"/>
          </a:p>
        </p:txBody>
      </p:sp>
      <p:sp>
        <p:nvSpPr>
          <p:cNvPr id="20" name="Text 17"/>
          <p:cNvSpPr/>
          <p:nvPr/>
        </p:nvSpPr>
        <p:spPr>
          <a:xfrm>
            <a:off x="1143000" y="3207181"/>
            <a:ext cx="7000875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2ECC71"/>
                </a:solidFill>
              </a:rPr>
              <a:t>✓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E74C3C"/>
                </a:solidFill>
              </a:rPr>
              <a:t>Замкнутость: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95A5A6"/>
                </a:solidFill>
              </a:rPr>
              <a:t> Сумма двух четных чисел четна. (2 + 4 = 6)</a:t>
            </a:r>
            <a:endParaRPr lang="en-US" sz="683" dirty="0"/>
          </a:p>
        </p:txBody>
      </p:sp>
      <p:sp>
        <p:nvSpPr>
          <p:cNvPr id="21" name="Text 18"/>
          <p:cNvSpPr/>
          <p:nvPr/>
        </p:nvSpPr>
        <p:spPr>
          <a:xfrm>
            <a:off x="1143000" y="3424340"/>
            <a:ext cx="7000875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2ECC71"/>
                </a:solidFill>
              </a:rPr>
              <a:t>✓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E74C3C"/>
                </a:solidFill>
              </a:rPr>
              <a:t>Нейтральный элемент: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95A5A6"/>
                </a:solidFill>
              </a:rPr>
              <a:t> 0 четен и принадлежит 2ℤ.</a:t>
            </a:r>
            <a:endParaRPr lang="en-US" sz="683" dirty="0"/>
          </a:p>
        </p:txBody>
      </p:sp>
      <p:sp>
        <p:nvSpPr>
          <p:cNvPr id="22" name="Text 19"/>
          <p:cNvSpPr/>
          <p:nvPr/>
        </p:nvSpPr>
        <p:spPr>
          <a:xfrm>
            <a:off x="1143000" y="3641499"/>
            <a:ext cx="7000875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2ECC71"/>
                </a:solidFill>
              </a:rPr>
              <a:t>✓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E74C3C"/>
                </a:solidFill>
              </a:rPr>
              <a:t>Обратный элемент: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95A5A6"/>
                </a:solidFill>
              </a:rPr>
              <a:t> Для 2 это -2 (четен). Для 6 это -6 (четен).</a:t>
            </a:r>
            <a:endParaRPr lang="en-US" sz="68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70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 rot="-1200000">
            <a:off x="8142424" y="357188"/>
            <a:ext cx="287202" cy="97333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6800"/>
              </a:lnSpc>
              <a:buNone/>
            </a:pPr>
            <a:r>
              <a:rPr lang="en-US" sz="5513" dirty="0">
                <a:solidFill>
                  <a:srgbClr val="E74C3C">
                    <a:alpha val="10000"/>
                  </a:srgbClr>
                </a:solidFill>
              </a:rPr>
              <a:t>ⁿ</a:t>
            </a:r>
            <a:endParaRPr lang="en-US" sz="5513" dirty="0"/>
          </a:p>
        </p:txBody>
      </p:sp>
      <p:sp>
        <p:nvSpPr>
          <p:cNvPr id="4" name="Text 1"/>
          <p:cNvSpPr/>
          <p:nvPr/>
        </p:nvSpPr>
        <p:spPr>
          <a:xfrm rot="1200000">
            <a:off x="428625" y="3700407"/>
            <a:ext cx="442354" cy="87511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61" dirty="0">
                <a:solidFill>
                  <a:srgbClr val="E74C3C">
                    <a:alpha val="10000"/>
                  </a:srgbClr>
                </a:solidFill>
              </a:rPr>
              <a:t>⁻¹</a:t>
            </a:r>
            <a:endParaRPr lang="en-US" sz="4961" dirty="0"/>
          </a:p>
        </p:txBody>
      </p:sp>
      <p:sp>
        <p:nvSpPr>
          <p:cNvPr id="5" name="Text 2"/>
          <p:cNvSpPr/>
          <p:nvPr/>
        </p:nvSpPr>
        <p:spPr>
          <a:xfrm>
            <a:off x="571500" y="357188"/>
            <a:ext cx="800100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2" b="1" dirty="0">
                <a:solidFill>
                  <a:srgbClr val="ECF0F1"/>
                </a:solidFill>
              </a:rPr>
              <a:t>Порядок элемента: Сколько раз повторить?</a:t>
            </a:r>
            <a:endParaRPr lang="en-US" sz="1602" dirty="0"/>
          </a:p>
        </p:txBody>
      </p:sp>
      <p:sp>
        <p:nvSpPr>
          <p:cNvPr id="6" name="Shape 3"/>
          <p:cNvSpPr/>
          <p:nvPr/>
        </p:nvSpPr>
        <p:spPr>
          <a:xfrm>
            <a:off x="571500" y="919758"/>
            <a:ext cx="8001000" cy="848320"/>
          </a:xfrm>
          <a:prstGeom prst="rect">
            <a:avLst/>
          </a:prstGeom>
          <a:solidFill>
            <a:srgbClr val="E74C3C">
              <a:alpha val="5000"/>
            </a:srgbClr>
          </a:solidFill>
          <a:ln/>
        </p:spPr>
      </p:sp>
      <p:sp>
        <p:nvSpPr>
          <p:cNvPr id="7" name="Shape 4"/>
          <p:cNvSpPr/>
          <p:nvPr/>
        </p:nvSpPr>
        <p:spPr>
          <a:xfrm>
            <a:off x="571500" y="919758"/>
            <a:ext cx="35719" cy="848320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8" name="Text 5"/>
          <p:cNvSpPr/>
          <p:nvPr/>
        </p:nvSpPr>
        <p:spPr>
          <a:xfrm>
            <a:off x="750094" y="1062633"/>
            <a:ext cx="764381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34" b="1" spc="1" kern="0" dirty="0">
                <a:solidFill>
                  <a:srgbClr val="E74C3C"/>
                </a:solidFill>
              </a:rPr>
              <a:t>Определение</a:t>
            </a:r>
            <a:endParaRPr lang="en-US" sz="634" dirty="0"/>
          </a:p>
        </p:txBody>
      </p:sp>
      <p:sp>
        <p:nvSpPr>
          <p:cNvPr id="9" name="Text 6"/>
          <p:cNvSpPr/>
          <p:nvPr/>
        </p:nvSpPr>
        <p:spPr>
          <a:xfrm>
            <a:off x="750094" y="1260872"/>
            <a:ext cx="7643813" cy="36433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39C12"/>
                </a:solidFill>
              </a:rPr>
              <a:t>Порядок элемента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ECF0F1"/>
                </a:solidFill>
              </a:rPr>
              <a:t>a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BDC3C7"/>
                </a:solidFill>
              </a:rPr>
              <a:t> в группе — это наименьшее натуральное число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ECF0F1"/>
                </a:solidFill>
              </a:rPr>
              <a:t>n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BDC3C7"/>
                </a:solidFill>
              </a:rPr>
              <a:t>, такое что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ECF0F1"/>
                </a:solidFill>
              </a:rPr>
              <a:t>a^n = e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BDC3C7"/>
                </a:solidFill>
              </a:rPr>
              <a:t> (нейтральный элемент). Если такого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ECF0F1"/>
                </a:solidFill>
              </a:rPr>
              <a:t>n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BDC3C7"/>
                </a:solidFill>
              </a:rPr>
              <a:t> нет, говорят, 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BDC3C7"/>
                </a:solidFill>
              </a:rPr>
              <a:t>что порядок </a:t>
            </a:r>
            <a:pPr algn="l" indent="0" marL="0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F39C12"/>
                </a:solidFill>
              </a:rPr>
              <a:t>бесконечен</a:t>
            </a:r>
            <a:pPr algn="l" indent="0" marL="0">
              <a:lnSpc>
                <a:spcPts val="1400"/>
              </a:lnSpc>
              <a:buNone/>
            </a:pPr>
            <a:r>
              <a:rPr lang="en-US" sz="780" dirty="0">
                <a:solidFill>
                  <a:srgbClr val="BDC3C7"/>
                </a:solidFill>
              </a:rPr>
              <a:t>.</a:t>
            </a:r>
            <a:endParaRPr lang="en-US" sz="734" dirty="0"/>
          </a:p>
        </p:txBody>
      </p:sp>
      <p:sp>
        <p:nvSpPr>
          <p:cNvPr id="10" name="Shape 7"/>
          <p:cNvSpPr/>
          <p:nvPr/>
        </p:nvSpPr>
        <p:spPr>
          <a:xfrm>
            <a:off x="571500" y="1946672"/>
            <a:ext cx="3893344" cy="1927361"/>
          </a:xfrm>
          <a:prstGeom prst="rect">
            <a:avLst/>
          </a:prstGeom>
          <a:solidFill>
            <a:srgbClr val="2C3E50">
              <a:alpha val="3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571500" y="1946672"/>
            <a:ext cx="28575" cy="1927361"/>
          </a:xfrm>
          <a:prstGeom prst="rect">
            <a:avLst/>
          </a:prstGeom>
          <a:solidFill>
            <a:srgbClr val="F39C12"/>
          </a:solidFill>
          <a:ln/>
        </p:spPr>
      </p:sp>
      <p:sp>
        <p:nvSpPr>
          <p:cNvPr id="12" name="Text 9"/>
          <p:cNvSpPr/>
          <p:nvPr/>
        </p:nvSpPr>
        <p:spPr>
          <a:xfrm>
            <a:off x="750094" y="2089547"/>
            <a:ext cx="353615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39C12"/>
                </a:solidFill>
              </a:rPr>
              <a:t>Пример 1: Элемент 1 в (ℤ₄, +)</a:t>
            </a:r>
            <a:endParaRPr lang="en-US" sz="683" dirty="0"/>
          </a:p>
        </p:txBody>
      </p:sp>
      <p:sp>
        <p:nvSpPr>
          <p:cNvPr id="13" name="Text 10"/>
          <p:cNvSpPr/>
          <p:nvPr/>
        </p:nvSpPr>
        <p:spPr>
          <a:xfrm>
            <a:off x="750094" y="2311003"/>
            <a:ext cx="3536156" cy="180017"/>
          </a:xfrm>
          <a:prstGeom prst="rect">
            <a:avLst/>
          </a:prstGeom>
          <a:noFill/>
          <a:ln/>
        </p:spPr>
        <p:txBody>
          <a:bodyPr wrap="none" lIns="127508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634" b="1" dirty="0">
                <a:solidFill>
                  <a:srgbClr val="ECF0F1"/>
                </a:solidFill>
              </a:rPr>
              <a:t>1¹ = 1</a:t>
            </a:r>
            <a:endParaRPr lang="en-US" sz="634" dirty="0"/>
          </a:p>
        </p:txBody>
      </p:sp>
      <p:sp>
        <p:nvSpPr>
          <p:cNvPr id="14" name="Text 11"/>
          <p:cNvSpPr/>
          <p:nvPr/>
        </p:nvSpPr>
        <p:spPr>
          <a:xfrm>
            <a:off x="750094" y="2548170"/>
            <a:ext cx="3536156" cy="180017"/>
          </a:xfrm>
          <a:prstGeom prst="rect">
            <a:avLst/>
          </a:prstGeom>
          <a:noFill/>
          <a:ln/>
        </p:spPr>
        <p:txBody>
          <a:bodyPr wrap="none" lIns="127508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634" b="1" dirty="0">
                <a:solidFill>
                  <a:srgbClr val="ECF0F1"/>
                </a:solidFill>
              </a:rPr>
              <a:t>1² = 1 + 1 = 2</a:t>
            </a:r>
            <a:endParaRPr lang="en-US" sz="634" dirty="0"/>
          </a:p>
        </p:txBody>
      </p:sp>
      <p:sp>
        <p:nvSpPr>
          <p:cNvPr id="15" name="Text 12"/>
          <p:cNvSpPr/>
          <p:nvPr/>
        </p:nvSpPr>
        <p:spPr>
          <a:xfrm>
            <a:off x="750094" y="2785337"/>
            <a:ext cx="3536156" cy="180017"/>
          </a:xfrm>
          <a:prstGeom prst="rect">
            <a:avLst/>
          </a:prstGeom>
          <a:noFill/>
          <a:ln/>
        </p:spPr>
        <p:txBody>
          <a:bodyPr wrap="none" lIns="127508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634" b="1" dirty="0">
                <a:solidFill>
                  <a:srgbClr val="ECF0F1"/>
                </a:solidFill>
              </a:rPr>
              <a:t>1³ = 1 + 1 + 1 = 3</a:t>
            </a:r>
            <a:endParaRPr lang="en-US" sz="634" dirty="0"/>
          </a:p>
        </p:txBody>
      </p:sp>
      <p:sp>
        <p:nvSpPr>
          <p:cNvPr id="16" name="Text 13"/>
          <p:cNvSpPr/>
          <p:nvPr/>
        </p:nvSpPr>
        <p:spPr>
          <a:xfrm>
            <a:off x="750094" y="3022504"/>
            <a:ext cx="3536156" cy="180017"/>
          </a:xfrm>
          <a:prstGeom prst="rect">
            <a:avLst/>
          </a:prstGeom>
          <a:noFill/>
          <a:ln/>
        </p:spPr>
        <p:txBody>
          <a:bodyPr wrap="none" lIns="127508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634" b="1" dirty="0">
                <a:solidFill>
                  <a:srgbClr val="ECF0F1"/>
                </a:solidFill>
              </a:rPr>
              <a:t>1⁴ = 1 + 1 + 1 + 1 = 4 ≡ 0 (mod 4)</a:t>
            </a:r>
            <a:endParaRPr lang="en-US" sz="634" dirty="0"/>
          </a:p>
        </p:txBody>
      </p:sp>
      <p:sp>
        <p:nvSpPr>
          <p:cNvPr id="17" name="Shape 14"/>
          <p:cNvSpPr/>
          <p:nvPr/>
        </p:nvSpPr>
        <p:spPr>
          <a:xfrm>
            <a:off x="750094" y="3288246"/>
            <a:ext cx="3536156" cy="442913"/>
          </a:xfrm>
          <a:prstGeom prst="rect">
            <a:avLst/>
          </a:prstGeom>
          <a:solidFill>
            <a:srgbClr val="2C3E50">
              <a:alpha val="50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750094" y="3288246"/>
            <a:ext cx="21431" cy="442913"/>
          </a:xfrm>
          <a:prstGeom prst="rect">
            <a:avLst/>
          </a:prstGeom>
          <a:solidFill>
            <a:srgbClr val="F39C12"/>
          </a:solidFill>
          <a:ln/>
        </p:spPr>
      </p:sp>
      <p:sp>
        <p:nvSpPr>
          <p:cNvPr id="19" name="Text 16"/>
          <p:cNvSpPr/>
          <p:nvPr/>
        </p:nvSpPr>
        <p:spPr>
          <a:xfrm>
            <a:off x="750094" y="2311003"/>
            <a:ext cx="100013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683" b="1" dirty="0">
                <a:solidFill>
                  <a:srgbClr val="F39C12"/>
                </a:solidFill>
              </a:rPr>
              <a:t>→</a:t>
            </a:r>
            <a:endParaRPr lang="en-US" sz="683" dirty="0"/>
          </a:p>
        </p:txBody>
      </p:sp>
      <p:sp>
        <p:nvSpPr>
          <p:cNvPr id="20" name="Text 17"/>
          <p:cNvSpPr/>
          <p:nvPr/>
        </p:nvSpPr>
        <p:spPr>
          <a:xfrm>
            <a:off x="750094" y="2548170"/>
            <a:ext cx="100013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683" b="1" dirty="0">
                <a:solidFill>
                  <a:srgbClr val="F39C12"/>
                </a:solidFill>
              </a:rPr>
              <a:t>→</a:t>
            </a:r>
            <a:endParaRPr lang="en-US" sz="683" dirty="0"/>
          </a:p>
        </p:txBody>
      </p:sp>
      <p:sp>
        <p:nvSpPr>
          <p:cNvPr id="21" name="Text 18"/>
          <p:cNvSpPr/>
          <p:nvPr/>
        </p:nvSpPr>
        <p:spPr>
          <a:xfrm>
            <a:off x="750094" y="2785337"/>
            <a:ext cx="100013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683" b="1" dirty="0">
                <a:solidFill>
                  <a:srgbClr val="F39C12"/>
                </a:solidFill>
              </a:rPr>
              <a:t>→</a:t>
            </a:r>
            <a:endParaRPr lang="en-US" sz="683" dirty="0"/>
          </a:p>
        </p:txBody>
      </p:sp>
      <p:sp>
        <p:nvSpPr>
          <p:cNvPr id="22" name="Text 19"/>
          <p:cNvSpPr/>
          <p:nvPr/>
        </p:nvSpPr>
        <p:spPr>
          <a:xfrm>
            <a:off x="750094" y="3022504"/>
            <a:ext cx="100013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683" b="1" dirty="0">
                <a:solidFill>
                  <a:srgbClr val="F39C12"/>
                </a:solidFill>
              </a:rPr>
              <a:t>→</a:t>
            </a:r>
            <a:endParaRPr lang="en-US" sz="683" dirty="0"/>
          </a:p>
        </p:txBody>
      </p:sp>
      <p:sp>
        <p:nvSpPr>
          <p:cNvPr id="23" name="Text 20"/>
          <p:cNvSpPr/>
          <p:nvPr/>
        </p:nvSpPr>
        <p:spPr>
          <a:xfrm>
            <a:off x="835819" y="3359683"/>
            <a:ext cx="336470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ECF0F1"/>
                </a:solidFill>
              </a:rPr>
              <a:t>Порядок элемента 1:</a:t>
            </a:r>
            <a:endParaRPr lang="en-US" sz="683" dirty="0"/>
          </a:p>
        </p:txBody>
      </p:sp>
      <p:sp>
        <p:nvSpPr>
          <p:cNvPr id="24" name="Text 21"/>
          <p:cNvSpPr/>
          <p:nvPr/>
        </p:nvSpPr>
        <p:spPr>
          <a:xfrm>
            <a:off x="835819" y="3523990"/>
            <a:ext cx="336470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39C12"/>
                </a:solidFill>
              </a:rPr>
              <a:t>n = 4</a:t>
            </a:r>
            <a:endParaRPr lang="en-US" sz="683" dirty="0"/>
          </a:p>
        </p:txBody>
      </p:sp>
      <p:sp>
        <p:nvSpPr>
          <p:cNvPr id="25" name="Shape 22"/>
          <p:cNvSpPr/>
          <p:nvPr/>
        </p:nvSpPr>
        <p:spPr>
          <a:xfrm>
            <a:off x="4679156" y="1946672"/>
            <a:ext cx="3893344" cy="1927361"/>
          </a:xfrm>
          <a:prstGeom prst="rect">
            <a:avLst/>
          </a:prstGeom>
          <a:solidFill>
            <a:srgbClr val="2C3E50">
              <a:alpha val="30000"/>
            </a:srgbClr>
          </a:solidFill>
          <a:ln/>
        </p:spPr>
      </p:sp>
      <p:sp>
        <p:nvSpPr>
          <p:cNvPr id="26" name="Shape 23"/>
          <p:cNvSpPr/>
          <p:nvPr/>
        </p:nvSpPr>
        <p:spPr>
          <a:xfrm>
            <a:off x="4679156" y="1946672"/>
            <a:ext cx="28575" cy="1927361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27" name="Text 24"/>
          <p:cNvSpPr/>
          <p:nvPr/>
        </p:nvSpPr>
        <p:spPr>
          <a:xfrm>
            <a:off x="4857750" y="2089547"/>
            <a:ext cx="353615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E74C3C"/>
                </a:solidFill>
              </a:rPr>
              <a:t>Пример 2: Элемент 2 в (ℤ₄, +)</a:t>
            </a:r>
            <a:endParaRPr lang="en-US" sz="683" dirty="0"/>
          </a:p>
        </p:txBody>
      </p:sp>
      <p:sp>
        <p:nvSpPr>
          <p:cNvPr id="28" name="Text 25"/>
          <p:cNvSpPr/>
          <p:nvPr/>
        </p:nvSpPr>
        <p:spPr>
          <a:xfrm>
            <a:off x="4857750" y="2311003"/>
            <a:ext cx="3536156" cy="180017"/>
          </a:xfrm>
          <a:prstGeom prst="rect">
            <a:avLst/>
          </a:prstGeom>
          <a:noFill/>
          <a:ln/>
        </p:spPr>
        <p:txBody>
          <a:bodyPr wrap="none" lIns="127508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634" b="1" dirty="0">
                <a:solidFill>
                  <a:srgbClr val="ECF0F1"/>
                </a:solidFill>
              </a:rPr>
              <a:t>2¹ = 2</a:t>
            </a:r>
            <a:endParaRPr lang="en-US" sz="634" dirty="0"/>
          </a:p>
        </p:txBody>
      </p:sp>
      <p:sp>
        <p:nvSpPr>
          <p:cNvPr id="29" name="Text 26"/>
          <p:cNvSpPr/>
          <p:nvPr/>
        </p:nvSpPr>
        <p:spPr>
          <a:xfrm>
            <a:off x="4857750" y="2548170"/>
            <a:ext cx="3536156" cy="180017"/>
          </a:xfrm>
          <a:prstGeom prst="rect">
            <a:avLst/>
          </a:prstGeom>
          <a:noFill/>
          <a:ln/>
        </p:spPr>
        <p:txBody>
          <a:bodyPr wrap="none" lIns="127508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634" b="1" dirty="0">
                <a:solidFill>
                  <a:srgbClr val="ECF0F1"/>
                </a:solidFill>
              </a:rPr>
              <a:t>2² = 2 + 2 = 4 ≡ 0 (mod 4)</a:t>
            </a:r>
            <a:endParaRPr lang="en-US" sz="634" dirty="0"/>
          </a:p>
        </p:txBody>
      </p:sp>
      <p:sp>
        <p:nvSpPr>
          <p:cNvPr id="30" name="Shape 27"/>
          <p:cNvSpPr/>
          <p:nvPr/>
        </p:nvSpPr>
        <p:spPr>
          <a:xfrm>
            <a:off x="4857750" y="2813912"/>
            <a:ext cx="3536156" cy="442913"/>
          </a:xfrm>
          <a:prstGeom prst="rect">
            <a:avLst/>
          </a:prstGeom>
          <a:solidFill>
            <a:srgbClr val="2C3E50">
              <a:alpha val="50000"/>
            </a:srgbClr>
          </a:solidFill>
          <a:ln/>
        </p:spPr>
      </p:sp>
      <p:sp>
        <p:nvSpPr>
          <p:cNvPr id="31" name="Shape 28"/>
          <p:cNvSpPr/>
          <p:nvPr/>
        </p:nvSpPr>
        <p:spPr>
          <a:xfrm>
            <a:off x="4857750" y="2813912"/>
            <a:ext cx="21431" cy="442913"/>
          </a:xfrm>
          <a:prstGeom prst="rect">
            <a:avLst/>
          </a:prstGeom>
          <a:solidFill>
            <a:srgbClr val="E74C3C"/>
          </a:solidFill>
          <a:ln/>
        </p:spPr>
      </p:sp>
      <p:sp>
        <p:nvSpPr>
          <p:cNvPr id="32" name="Text 29"/>
          <p:cNvSpPr/>
          <p:nvPr/>
        </p:nvSpPr>
        <p:spPr>
          <a:xfrm>
            <a:off x="4857750" y="2311003"/>
            <a:ext cx="100013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683" b="1" dirty="0">
                <a:solidFill>
                  <a:srgbClr val="F39C12"/>
                </a:solidFill>
              </a:rPr>
              <a:t>→</a:t>
            </a:r>
            <a:endParaRPr lang="en-US" sz="683" dirty="0"/>
          </a:p>
        </p:txBody>
      </p:sp>
      <p:sp>
        <p:nvSpPr>
          <p:cNvPr id="33" name="Text 30"/>
          <p:cNvSpPr/>
          <p:nvPr/>
        </p:nvSpPr>
        <p:spPr>
          <a:xfrm>
            <a:off x="4857750" y="2548170"/>
            <a:ext cx="100013" cy="17998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683" b="1" dirty="0">
                <a:solidFill>
                  <a:srgbClr val="F39C12"/>
                </a:solidFill>
              </a:rPr>
              <a:t>→</a:t>
            </a:r>
            <a:endParaRPr lang="en-US" sz="683" dirty="0"/>
          </a:p>
        </p:txBody>
      </p:sp>
      <p:sp>
        <p:nvSpPr>
          <p:cNvPr id="34" name="Text 31"/>
          <p:cNvSpPr/>
          <p:nvPr/>
        </p:nvSpPr>
        <p:spPr>
          <a:xfrm>
            <a:off x="4943475" y="2885349"/>
            <a:ext cx="336470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ECF0F1"/>
                </a:solidFill>
              </a:rPr>
              <a:t>Порядок элемента 2:</a:t>
            </a:r>
            <a:endParaRPr lang="en-US" sz="683" dirty="0"/>
          </a:p>
        </p:txBody>
      </p:sp>
      <p:sp>
        <p:nvSpPr>
          <p:cNvPr id="35" name="Text 32"/>
          <p:cNvSpPr/>
          <p:nvPr/>
        </p:nvSpPr>
        <p:spPr>
          <a:xfrm>
            <a:off x="4943475" y="3049656"/>
            <a:ext cx="336470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39C12"/>
                </a:solidFill>
              </a:rPr>
              <a:t>n = 2</a:t>
            </a:r>
            <a:endParaRPr lang="en-US" sz="683" dirty="0"/>
          </a:p>
        </p:txBody>
      </p:sp>
      <p:sp>
        <p:nvSpPr>
          <p:cNvPr id="36" name="Shape 33"/>
          <p:cNvSpPr/>
          <p:nvPr/>
        </p:nvSpPr>
        <p:spPr>
          <a:xfrm>
            <a:off x="571500" y="4052627"/>
            <a:ext cx="8001000" cy="737202"/>
          </a:xfrm>
          <a:prstGeom prst="rect">
            <a:avLst/>
          </a:prstGeom>
          <a:solidFill>
            <a:srgbClr val="BDC3C7">
              <a:alpha val="5000"/>
            </a:srgbClr>
          </a:solidFill>
          <a:ln/>
        </p:spPr>
      </p:sp>
      <p:sp>
        <p:nvSpPr>
          <p:cNvPr id="37" name="Shape 34"/>
          <p:cNvSpPr/>
          <p:nvPr/>
        </p:nvSpPr>
        <p:spPr>
          <a:xfrm>
            <a:off x="571500" y="4052627"/>
            <a:ext cx="21431" cy="737202"/>
          </a:xfrm>
          <a:prstGeom prst="rect">
            <a:avLst/>
          </a:prstGeom>
          <a:solidFill>
            <a:srgbClr val="BDC3C7"/>
          </a:solidFill>
          <a:ln/>
        </p:spPr>
      </p:sp>
      <p:sp>
        <p:nvSpPr>
          <p:cNvPr id="38" name="Text 35"/>
          <p:cNvSpPr/>
          <p:nvPr/>
        </p:nvSpPr>
        <p:spPr>
          <a:xfrm>
            <a:off x="714375" y="4159783"/>
            <a:ext cx="7715250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ECF0F1"/>
                </a:solidFill>
              </a:rPr>
              <a:t>Важное замечание:</a:t>
            </a:r>
            <a:endParaRPr lang="en-US" sz="683" dirty="0"/>
          </a:p>
        </p:txBody>
      </p:sp>
      <p:sp>
        <p:nvSpPr>
          <p:cNvPr id="39" name="Text 36"/>
          <p:cNvSpPr/>
          <p:nvPr/>
        </p:nvSpPr>
        <p:spPr>
          <a:xfrm>
            <a:off x="714375" y="4362655"/>
            <a:ext cx="771525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В группе целых чисел (ℤ, +) порядок любого ненулевого элемента </a:t>
            </a:r>
            <a:pPr algn="l" indent="0" marL="0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F39C12"/>
                </a:solidFill>
              </a:rPr>
              <a:t>бесконечен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, так как мы никогда не вернемся к нейтральному элементу 0, повторяя </a:t>
            </a:r>
            <a:pPr algn="l" indent="0" marL="0">
              <a:lnSpc>
                <a:spcPts val="1300"/>
              </a:lnSpc>
              <a:buNone/>
            </a:pPr>
            <a:r>
              <a:rPr lang="en-US" sz="727" dirty="0">
                <a:solidFill>
                  <a:srgbClr val="BDC3C7"/>
                </a:solidFill>
              </a:rPr>
              <a:t>сложение.</a:t>
            </a:r>
            <a:endParaRPr lang="en-US" sz="727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2025-11-09T08:43:06Z</dcterms:created>
  <dcterms:modified xsi:type="dcterms:W3CDTF">2025-11-09T08:43:06Z</dcterms:modified>
</cp:coreProperties>
</file>